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8.xml"/>
  <Override ContentType="application/vnd.openxmlformats-officedocument.presentationml.comments+xml" PartName="/ppt/comments/comment10.xml"/>
  <Override ContentType="application/vnd.openxmlformats-officedocument.presentationml.comments+xml" PartName="/ppt/comments/comment23.xml"/>
  <Override ContentType="application/vnd.openxmlformats-officedocument.presentationml.comments+xml" PartName="/ppt/comments/comment6.xml"/>
  <Override ContentType="application/vnd.openxmlformats-officedocument.presentationml.comments+xml" PartName="/ppt/comments/comment31.xml"/>
  <Override ContentType="application/vnd.openxmlformats-officedocument.presentationml.comments+xml" PartName="/ppt/comments/comment19.xml"/>
  <Override ContentType="application/vnd.openxmlformats-officedocument.presentationml.comments+xml" PartName="/ppt/comments/comment32.xml"/>
  <Override ContentType="application/vnd.openxmlformats-officedocument.presentationml.comments+xml" PartName="/ppt/comments/comment24.xml"/>
  <Override ContentType="application/vnd.openxmlformats-officedocument.presentationml.comments+xml" PartName="/ppt/comments/comment15.xml"/>
  <Override ContentType="application/vnd.openxmlformats-officedocument.presentationml.comments+xml" PartName="/ppt/comments/comment2.xml"/>
  <Override ContentType="application/vnd.openxmlformats-officedocument.presentationml.comments+xml" PartName="/ppt/comments/comment22.xml"/>
  <Override ContentType="application/vnd.openxmlformats-officedocument.presentationml.comments+xml" PartName="/ppt/comments/comment7.xml"/>
  <Override ContentType="application/vnd.openxmlformats-officedocument.presentationml.comments+xml" PartName="/ppt/comments/comment18.xml"/>
  <Override ContentType="application/vnd.openxmlformats-officedocument.presentationml.comments+xml" PartName="/ppt/comments/comment14.xml"/>
  <Override ContentType="application/vnd.openxmlformats-officedocument.presentationml.comments+xml" PartName="/ppt/comments/comment27.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26.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5.xml"/>
  <Override ContentType="application/vnd.openxmlformats-officedocument.presentationml.comments+xml" PartName="/ppt/comments/comment30.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25.xml"/>
  <Override ContentType="application/vnd.openxmlformats-officedocument.presentationml.comments+xml" PartName="/ppt/comments/comment12.xml"/>
  <Override ContentType="application/vnd.openxmlformats-officedocument.presentationml.comments+xml" PartName="/ppt/comments/comment29.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y="5143500" cx="9144000"/>
  <p:notesSz cx="7023100" cy="9309100"/>
  <p:embeddedFontLst>
    <p:embeddedFont>
      <p:font typeface="Roboto"/>
      <p:regular r:id="rId57"/>
      <p:bold r:id="rId58"/>
      <p:italic r:id="rId59"/>
      <p:boldItalic r:id="rId60"/>
    </p:embeddedFont>
    <p:embeddedFont>
      <p:font typeface="Nunito"/>
      <p:regular r:id="rId61"/>
      <p:bold r:id="rId62"/>
      <p:italic r:id="rId63"/>
      <p:boldItalic r:id="rId64"/>
    </p:embeddedFont>
    <p:embeddedFont>
      <p:font typeface="Candara"/>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0">
          <p15:clr>
            <a:srgbClr val="A4A3A4"/>
          </p15:clr>
        </p15:guide>
        <p15:guide id="2" pos="264">
          <p15:clr>
            <a:srgbClr val="A4A3A4"/>
          </p15:clr>
        </p15:guide>
        <p15:guide id="3" pos="2880">
          <p15:clr>
            <a:srgbClr val="9AA0A6"/>
          </p15:clr>
        </p15:guide>
      </p15:sldGuideLst>
    </p:ext>
    <p:ext uri="{2D200454-40CA-4A62-9FC3-DE9A4176ACB9}">
      <p15:notesGuideLst>
        <p15:guide id="1" orient="horz" pos="2932">
          <p15:clr>
            <a:srgbClr val="A4A3A4"/>
          </p15:clr>
        </p15:guide>
        <p15:guide id="2" pos="2212">
          <p15:clr>
            <a:srgbClr val="A4A3A4"/>
          </p15:clr>
        </p15:guide>
      </p15:notesGuideLst>
    </p:ext>
    <p:ext uri="http://customooxmlschemas.google.com/">
      <go:slidesCustomData xmlns:go="http://customooxmlschemas.google.com/" r:id="rId69" roundtripDataSignature="AMtx7mjZzCfwsvLoBTQCPFgCeueX9INl7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Kai-Chun Chen"/>
  <p:cmAuthor clrIdx="1" id="1" initials="" lastIdx="12" name="Ponmanikandan Velmurugan"/>
  <p:cmAuthor clrIdx="2" id="2" initials="" lastIdx="18" name="Ivan Net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0" orient="horz"/>
        <p:guide pos="264"/>
        <p:guide pos="2880"/>
      </p:guideLst>
    </p:cSldViewPr>
  </p:slideViewPr>
  <p:notesViewPr>
    <p:cSldViewPr snapToGrid="0">
      <p:cViewPr varScale="1">
        <p:scale>
          <a:sx n="100" d="100"/>
          <a:sy n="100" d="100"/>
        </p:scale>
        <p:origin x="0" y="0"/>
      </p:cViewPr>
      <p:guideLst>
        <p:guide pos="2932" orient="horz"/>
        <p:guide pos="2212"/>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Nunito-bold.fntdata"/><Relationship Id="rId61" Type="http://schemas.openxmlformats.org/officeDocument/2006/relationships/font" Target="fonts/Nunito-regular.fntdata"/><Relationship Id="rId20" Type="http://schemas.openxmlformats.org/officeDocument/2006/relationships/slide" Target="slides/slide13.xml"/><Relationship Id="rId64" Type="http://schemas.openxmlformats.org/officeDocument/2006/relationships/font" Target="fonts/Nunito-boldItalic.fntdata"/><Relationship Id="rId63" Type="http://schemas.openxmlformats.org/officeDocument/2006/relationships/font" Target="fonts/Nunito-italic.fntdata"/><Relationship Id="rId22" Type="http://schemas.openxmlformats.org/officeDocument/2006/relationships/slide" Target="slides/slide15.xml"/><Relationship Id="rId66" Type="http://schemas.openxmlformats.org/officeDocument/2006/relationships/font" Target="fonts/Candara-bold.fntdata"/><Relationship Id="rId21" Type="http://schemas.openxmlformats.org/officeDocument/2006/relationships/slide" Target="slides/slide14.xml"/><Relationship Id="rId65" Type="http://schemas.openxmlformats.org/officeDocument/2006/relationships/font" Target="fonts/Candara-regular.fntdata"/><Relationship Id="rId24" Type="http://schemas.openxmlformats.org/officeDocument/2006/relationships/slide" Target="slides/slide17.xml"/><Relationship Id="rId68" Type="http://schemas.openxmlformats.org/officeDocument/2006/relationships/font" Target="fonts/Candara-boldItalic.fntdata"/><Relationship Id="rId23" Type="http://schemas.openxmlformats.org/officeDocument/2006/relationships/slide" Target="slides/slide16.xml"/><Relationship Id="rId67" Type="http://schemas.openxmlformats.org/officeDocument/2006/relationships/font" Target="fonts/Candara-italic.fntdata"/><Relationship Id="rId60" Type="http://schemas.openxmlformats.org/officeDocument/2006/relationships/font" Target="fonts/Roboto-boldItalic.fntdata"/><Relationship Id="rId26" Type="http://schemas.openxmlformats.org/officeDocument/2006/relationships/slide" Target="slides/slide19.xml"/><Relationship Id="rId25" Type="http://schemas.openxmlformats.org/officeDocument/2006/relationships/slide" Target="slides/slide18.xml"/><Relationship Id="rId69" Type="http://customschemas.google.com/relationships/presentationmetadata" Target="meta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regular.fntdata"/><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Roboto-italic.fntdata"/><Relationship Id="rId14" Type="http://schemas.openxmlformats.org/officeDocument/2006/relationships/slide" Target="slides/slide7.xml"/><Relationship Id="rId58" Type="http://schemas.openxmlformats.org/officeDocument/2006/relationships/font" Target="fonts/Robot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17T03:39:02.511">
    <p:pos x="6000" y="0"/>
    <p:text>Kaichun chen</p:text>
    <p:extLst>
      <p:ext uri="{C676402C-5697-4E1C-873F-D02D1690AC5C}">
        <p15:threadingInfo timeZoneBias="0"/>
      </p:ext>
      <p:ext uri="http://customooxmlschemas.google.com/">
        <go:slidesCustomData xmlns:go="http://customooxmlschemas.google.com/" commentPostId="AAAAPnxql-c"/>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 dt="2021-09-17T03:34:41.789">
    <p:pos x="6000" y="0"/>
    <p:text>Ivan</p:text>
    <p:extLst>
      <p:ext uri="{C676402C-5697-4E1C-873F-D02D1690AC5C}">
        <p15:threadingInfo timeZoneBias="0"/>
      </p:ext>
      <p:ext uri="http://customooxmlschemas.google.com/">
        <go:slidesCustomData xmlns:go="http://customooxmlschemas.google.com/" commentPostId="AAAAPnq_oNE"/>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5" dt="2021-09-17T03:34:45.259">
    <p:pos x="6000" y="0"/>
    <p:text>Ivan</p:text>
    <p:extLst>
      <p:ext uri="{C676402C-5697-4E1C-873F-D02D1690AC5C}">
        <p15:threadingInfo timeZoneBias="0"/>
      </p:ext>
      <p:ext uri="http://customooxmlschemas.google.com/">
        <go:slidesCustomData xmlns:go="http://customooxmlschemas.google.com/" commentPostId="AAAAPnq_oNI"/>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6" dt="2021-09-17T03:34:49.040">
    <p:pos x="6000" y="0"/>
    <p:text>Ivan</p:text>
    <p:extLst>
      <p:ext uri="{C676402C-5697-4E1C-873F-D02D1690AC5C}">
        <p15:threadingInfo timeZoneBias="0"/>
      </p:ext>
      <p:ext uri="http://customooxmlschemas.google.com/">
        <go:slidesCustomData xmlns:go="http://customooxmlschemas.google.com/" commentPostId="AAAAPnq_oNM"/>
      </p:ext>
    </p:extLs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7" dt="2021-09-17T03:34:52.874">
    <p:pos x="6000" y="0"/>
    <p:text>Ivan</p:text>
    <p:extLst>
      <p:ext uri="{C676402C-5697-4E1C-873F-D02D1690AC5C}">
        <p15:threadingInfo timeZoneBias="0"/>
      </p:ext>
      <p:ext uri="http://customooxmlschemas.google.com/">
        <go:slidesCustomData xmlns:go="http://customooxmlschemas.google.com/" commentPostId="AAAAPnq_oNQ"/>
      </p:ext>
    </p:extLs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8" dt="2021-09-17T03:34:56.975">
    <p:pos x="6000" y="0"/>
    <p:text>Ivan</p:text>
    <p:extLst>
      <p:ext uri="{C676402C-5697-4E1C-873F-D02D1690AC5C}">
        <p15:threadingInfo timeZoneBias="0"/>
      </p:ext>
      <p:ext uri="http://customooxmlschemas.google.com/">
        <go:slidesCustomData xmlns:go="http://customooxmlschemas.google.com/" commentPostId="AAAAPnq_oNU"/>
      </p:ext>
    </p:extLs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9" dt="2021-09-17T03:35:01.504">
    <p:pos x="6000" y="0"/>
    <p:text>Ivan</p:text>
    <p:extLst>
      <p:ext uri="{C676402C-5697-4E1C-873F-D02D1690AC5C}">
        <p15:threadingInfo timeZoneBias="0"/>
      </p:ext>
      <p:ext uri="http://customooxmlschemas.google.com/">
        <go:slidesCustomData xmlns:go="http://customooxmlschemas.google.com/" commentPostId="AAAAPnq_oNY"/>
      </p:ext>
    </p:extLs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0" dt="2021-09-17T03:35:05.125">
    <p:pos x="6000" y="0"/>
    <p:text>Ivan</p:text>
    <p:extLst>
      <p:ext uri="{C676402C-5697-4E1C-873F-D02D1690AC5C}">
        <p15:threadingInfo timeZoneBias="0"/>
      </p:ext>
      <p:ext uri="http://customooxmlschemas.google.com/">
        <go:slidesCustomData xmlns:go="http://customooxmlschemas.google.com/" commentPostId="AAAAPnq_oNc"/>
      </p:ext>
    </p:extLs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1-09-17T03:38:11.008">
    <p:pos x="6000" y="0"/>
    <p:text>Mani</p:text>
    <p:extLst>
      <p:ext uri="{C676402C-5697-4E1C-873F-D02D1690AC5C}">
        <p15:threadingInfo timeZoneBias="0"/>
      </p:ext>
      <p:ext uri="http://customooxmlschemas.google.com/">
        <go:slidesCustomData xmlns:go="http://customooxmlschemas.google.com/" commentPostId="AAAAPnxql-Q"/>
      </p:ext>
    </p:extLs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1-09-17T03:38:16.149">
    <p:pos x="6000" y="0"/>
    <p:text>Mani</p:text>
    <p:extLst>
      <p:ext uri="{C676402C-5697-4E1C-873F-D02D1690AC5C}">
        <p15:threadingInfo timeZoneBias="0"/>
      </p:ext>
      <p:ext uri="http://customooxmlschemas.google.com/">
        <go:slidesCustomData xmlns:go="http://customooxmlschemas.google.com/" commentPostId="AAAAPnxql-U"/>
      </p:ext>
    </p:extLs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7" dt="2021-09-17T03:38:54.897">
    <p:pos x="6000" y="0"/>
    <p:text>Mani</p:text>
    <p:extLst>
      <p:ext uri="{C676402C-5697-4E1C-873F-D02D1690AC5C}">
        <p15:threadingInfo timeZoneBias="0"/>
      </p:ext>
      <p:ext uri="http://customooxmlschemas.google.com/">
        <go:slidesCustomData xmlns:go="http://customooxmlschemas.google.com/" commentPostId="AAAAPnxql-Y"/>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9-17T03:39:10.564">
    <p:pos x="6000" y="0"/>
    <p:text>Kaichun Chen</p:text>
    <p:extLst>
      <p:ext uri="{C676402C-5697-4E1C-873F-D02D1690AC5C}">
        <p15:threadingInfo timeZoneBias="0"/>
      </p:ext>
      <p:ext uri="http://customooxmlschemas.google.com/">
        <go:slidesCustomData xmlns:go="http://customooxmlschemas.google.com/" commentPostId="AAAAPnxql-k"/>
      </p:ext>
    </p:extLs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8" dt="2021-09-17T03:39:09.033">
    <p:pos x="6000" y="0"/>
    <p:text>Mani</p:text>
    <p:extLst>
      <p:ext uri="{C676402C-5697-4E1C-873F-D02D1690AC5C}">
        <p15:threadingInfo timeZoneBias="0"/>
      </p:ext>
      <p:ext uri="http://customooxmlschemas.google.com/">
        <go:slidesCustomData xmlns:go="http://customooxmlschemas.google.com/" commentPostId="AAAAPnxql-g"/>
      </p:ext>
    </p:extLs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9" dt="2021-09-17T03:39:14.705">
    <p:pos x="6000" y="0"/>
    <p:text>Mani</p:text>
    <p:extLst>
      <p:ext uri="{C676402C-5697-4E1C-873F-D02D1690AC5C}">
        <p15:threadingInfo timeZoneBias="0"/>
      </p:ext>
      <p:ext uri="http://customooxmlschemas.google.com/">
        <go:slidesCustomData xmlns:go="http://customooxmlschemas.google.com/" commentPostId="AAAAPnxql-o"/>
      </p:ext>
    </p:extLst>
  </p:cm>
</p:cmLst>
</file>

<file path=ppt/comments/comment2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0" dt="2021-09-17T03:42:57.012">
    <p:pos x="6000" y="0"/>
    <p:text>Mani</p:text>
    <p:extLst>
      <p:ext uri="{C676402C-5697-4E1C-873F-D02D1690AC5C}">
        <p15:threadingInfo timeZoneBias="0"/>
      </p:ext>
      <p:ext uri="http://customooxmlschemas.google.com/">
        <go:slidesCustomData xmlns:go="http://customooxmlschemas.google.com/" commentPostId="AAAAPnxql_I"/>
      </p:ext>
    </p:extLst>
  </p:cm>
</p:cmLst>
</file>

<file path=ppt/comments/comment2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1" dt="2021-09-17T03:43:01.396">
    <p:pos x="6000" y="0"/>
    <p:text>Mani</p:text>
    <p:extLst>
      <p:ext uri="{C676402C-5697-4E1C-873F-D02D1690AC5C}">
        <p15:threadingInfo timeZoneBias="0"/>
      </p:ext>
      <p:ext uri="http://customooxmlschemas.google.com/">
        <go:slidesCustomData xmlns:go="http://customooxmlschemas.google.com/" commentPostId="AAAAPnxql_M"/>
      </p:ext>
    </p:extLst>
  </p:cm>
</p:cmLst>
</file>

<file path=ppt/comments/comment2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1" dt="2021-09-17T03:40:55.714">
    <p:pos x="6000" y="0"/>
    <p:text>Ivan</p:text>
    <p:extLst>
      <p:ext uri="{C676402C-5697-4E1C-873F-D02D1690AC5C}">
        <p15:threadingInfo timeZoneBias="0"/>
      </p:ext>
      <p:ext uri="http://customooxmlschemas.google.com/">
        <go:slidesCustomData xmlns:go="http://customooxmlschemas.google.com/" commentPostId="AAAAPnxql-s"/>
      </p:ext>
    </p:extLst>
  </p:cm>
</p:cmLst>
</file>

<file path=ppt/comments/comment2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2" dt="2021-09-17T03:41:05.548">
    <p:pos x="6000" y="0"/>
    <p:text>Ivan</p:text>
    <p:extLst>
      <p:ext uri="{C676402C-5697-4E1C-873F-D02D1690AC5C}">
        <p15:threadingInfo timeZoneBias="0"/>
      </p:ext>
      <p:ext uri="http://customooxmlschemas.google.com/">
        <go:slidesCustomData xmlns:go="http://customooxmlschemas.google.com/" commentPostId="AAAAPnxql-w"/>
      </p:ext>
    </p:extLst>
  </p:cm>
</p:cmLst>
</file>

<file path=ppt/comments/comment2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3" dt="2021-09-17T03:41:08.678">
    <p:pos x="6000" y="0"/>
    <p:text>Ivan</p:text>
    <p:extLst>
      <p:ext uri="{C676402C-5697-4E1C-873F-D02D1690AC5C}">
        <p15:threadingInfo timeZoneBias="0"/>
      </p:ext>
      <p:ext uri="http://customooxmlschemas.google.com/">
        <go:slidesCustomData xmlns:go="http://customooxmlschemas.google.com/" commentPostId="AAAAPnxql-0"/>
      </p:ext>
    </p:extLst>
  </p:cm>
</p:cmLst>
</file>

<file path=ppt/comments/comment2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4" dt="2021-09-17T03:41:12.585">
    <p:pos x="6000" y="0"/>
    <p:text>Ivan</p:text>
    <p:extLst>
      <p:ext uri="{C676402C-5697-4E1C-873F-D02D1690AC5C}">
        <p15:threadingInfo timeZoneBias="0"/>
      </p:ext>
      <p:ext uri="http://customooxmlschemas.google.com/">
        <go:slidesCustomData xmlns:go="http://customooxmlschemas.google.com/" commentPostId="AAAAPnxql-4"/>
      </p:ext>
    </p:extLst>
  </p:cm>
</p:cmLst>
</file>

<file path=ppt/comments/comment2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5" dt="2021-09-17T03:41:20.080">
    <p:pos x="6000" y="0"/>
    <p:text>Ivan</p:text>
    <p:extLst>
      <p:ext uri="{C676402C-5697-4E1C-873F-D02D1690AC5C}">
        <p15:threadingInfo timeZoneBias="0"/>
      </p:ext>
      <p:ext uri="http://customooxmlschemas.google.com/">
        <go:slidesCustomData xmlns:go="http://customooxmlschemas.google.com/" commentPostId="AAAAPnxql-8"/>
      </p:ext>
    </p:extLst>
  </p:cm>
</p:cmLst>
</file>

<file path=ppt/comments/comment2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6" dt="2021-09-17T03:41:31.513">
    <p:pos x="6000" y="0"/>
    <p:text>Ivan</p:text>
    <p:extLst>
      <p:ext uri="{C676402C-5697-4E1C-873F-D02D1690AC5C}">
        <p15:threadingInfo timeZoneBias="0"/>
      </p:ext>
      <p:ext uri="http://customooxmlschemas.google.com/">
        <go:slidesCustomData xmlns:go="http://customooxmlschemas.google.com/" commentPostId="AAAAPnxql_A"/>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1-09-17T03:37:19.145">
    <p:pos x="6000" y="0"/>
    <p:text>Mani</p:text>
    <p:extLst>
      <p:ext uri="{C676402C-5697-4E1C-873F-D02D1690AC5C}">
        <p15:threadingInfo timeZoneBias="0"/>
      </p:ext>
      <p:ext uri="http://customooxmlschemas.google.com/">
        <go:slidesCustomData xmlns:go="http://customooxmlschemas.google.com/" commentPostId="AAAAPnxql-A"/>
      </p:ext>
    </p:extLst>
  </p:cm>
</p:cmLst>
</file>

<file path=ppt/comments/comment3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7" dt="2021-09-17T03:41:34.694">
    <p:pos x="6000" y="0"/>
    <p:text>Ivan</p:text>
    <p:extLst>
      <p:ext uri="{C676402C-5697-4E1C-873F-D02D1690AC5C}">
        <p15:threadingInfo timeZoneBias="0"/>
      </p:ext>
      <p:ext uri="http://customooxmlschemas.google.com/">
        <go:slidesCustomData xmlns:go="http://customooxmlschemas.google.com/" commentPostId="AAAAPnxql_E"/>
      </p:ext>
    </p:extLst>
  </p:cm>
</p:cmLst>
</file>

<file path=ppt/comments/comment3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8" dt="2021-09-17T03:37:07.126">
    <p:pos x="6000" y="0"/>
    <p:text>Ivan</p:text>
    <p:extLst>
      <p:ext uri="{C676402C-5697-4E1C-873F-D02D1690AC5C}">
        <p15:threadingInfo timeZoneBias="0"/>
      </p:ext>
      <p:ext uri="http://customooxmlschemas.google.com/">
        <go:slidesCustomData xmlns:go="http://customooxmlschemas.google.com/" commentPostId="AAAAPnq_oNg"/>
      </p:ext>
    </p:extLst>
  </p:cm>
</p:cmLst>
</file>

<file path=ppt/comments/comment3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2" dt="2021-09-17T04:12:49.905">
    <p:pos x="6000" y="0"/>
    <p:text>Mani</p:text>
    <p:extLst>
      <p:ext uri="{C676402C-5697-4E1C-873F-D02D1690AC5C}">
        <p15:threadingInfo timeZoneBias="0"/>
      </p:ext>
      <p:ext uri="http://customooxmlschemas.google.com/">
        <go:slidesCustomData xmlns:go="http://customooxmlschemas.google.com/" commentPostId="AAAAPnxql_Q"/>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1-09-17T03:37:25.674">
    <p:pos x="6000" y="0"/>
    <p:text>Mani</p:text>
    <p:extLst>
      <p:ext uri="{C676402C-5697-4E1C-873F-D02D1690AC5C}">
        <p15:threadingInfo timeZoneBias="0"/>
      </p:ext>
      <p:ext uri="http://customooxmlschemas.google.com/">
        <go:slidesCustomData xmlns:go="http://customooxmlschemas.google.com/" commentPostId="AAAAPnxql-E"/>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1-09-17T03:37:32.660">
    <p:pos x="6000" y="0"/>
    <p:text>Mani</p:text>
    <p:extLst>
      <p:ext uri="{C676402C-5697-4E1C-873F-D02D1690AC5C}">
        <p15:threadingInfo timeZoneBias="0"/>
      </p:ext>
      <p:ext uri="http://customooxmlschemas.google.com/">
        <go:slidesCustomData xmlns:go="http://customooxmlschemas.google.com/" commentPostId="AAAAPnxql-I"/>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1-09-17T03:37:49.235">
    <p:pos x="6000" y="0"/>
    <p:text>Mani</p:text>
    <p:extLst>
      <p:ext uri="{C676402C-5697-4E1C-873F-D02D1690AC5C}">
        <p15:threadingInfo timeZoneBias="0"/>
      </p:ext>
      <p:ext uri="http://customooxmlschemas.google.com/">
        <go:slidesCustomData xmlns:go="http://customooxmlschemas.google.com/" commentPostId="AAAAPnxql-M"/>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1-09-17T03:34:30.079">
    <p:pos x="6000" y="0"/>
    <p:text>Ivan</p:text>
    <p:extLst>
      <p:ext uri="{C676402C-5697-4E1C-873F-D02D1690AC5C}">
        <p15:threadingInfo timeZoneBias="0"/>
      </p:ext>
      <p:ext uri="http://customooxmlschemas.google.com/">
        <go:slidesCustomData xmlns:go="http://customooxmlschemas.google.com/" commentPostId="AAAAPnq_oM4"/>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1-09-17T03:34:35.127">
    <p:pos x="6000" y="0"/>
    <p:text>Ivan</p:text>
    <p:extLst>
      <p:ext uri="{C676402C-5697-4E1C-873F-D02D1690AC5C}">
        <p15:threadingInfo timeZoneBias="0"/>
      </p:ext>
      <p:ext uri="http://customooxmlschemas.google.com/">
        <go:slidesCustomData xmlns:go="http://customooxmlschemas.google.com/" commentPostId="AAAAPnq_oM8"/>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1-09-17T03:34:38.402">
    <p:pos x="6000" y="0"/>
    <p:text>Ivan</p:text>
    <p:extLst>
      <p:ext uri="{C676402C-5697-4E1C-873F-D02D1690AC5C}">
        <p15:threadingInfo timeZoneBias="0"/>
      </p:ext>
      <p:ext uri="http://customooxmlschemas.google.com/">
        <go:slidesCustomData xmlns:go="http://customooxmlschemas.google.com/" commentPostId="AAAAPnq_oN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43343" cy="465455"/>
          </a:xfrm>
          <a:prstGeom prst="rect">
            <a:avLst/>
          </a:prstGeom>
          <a:noFill/>
          <a:ln>
            <a:noFill/>
          </a:ln>
        </p:spPr>
        <p:txBody>
          <a:bodyPr anchorCtr="0" anchor="t" bIns="46650" lIns="93300" spcFirstLastPara="1" rIns="93300" wrap="square" tIns="466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8132" y="0"/>
            <a:ext cx="3043343" cy="465455"/>
          </a:xfrm>
          <a:prstGeom prst="rect">
            <a:avLst/>
          </a:prstGeom>
          <a:noFill/>
          <a:ln>
            <a:noFill/>
          </a:ln>
        </p:spPr>
        <p:txBody>
          <a:bodyPr anchorCtr="0" anchor="t" bIns="46650" lIns="93300" spcFirstLastPara="1" rIns="93300" wrap="square" tIns="4665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7988" y="698500"/>
            <a:ext cx="6207125"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2310" y="4421823"/>
            <a:ext cx="5618480" cy="4189095"/>
          </a:xfrm>
          <a:prstGeom prst="rect">
            <a:avLst/>
          </a:prstGeom>
          <a:noFill/>
          <a:ln>
            <a:noFill/>
          </a:ln>
        </p:spPr>
        <p:txBody>
          <a:bodyPr anchorCtr="0" anchor="t" bIns="46650" lIns="93300" spcFirstLastPara="1" rIns="93300" wrap="square" tIns="46650">
            <a:normAutofit/>
          </a:bodyPr>
          <a:lstStyle>
            <a:lvl1pPr indent="-228600" lvl="0" marL="457200" marR="0" rtl="0" algn="l">
              <a:spcBef>
                <a:spcPts val="0"/>
              </a:spcBef>
              <a:spcAft>
                <a:spcPts val="0"/>
              </a:spcAft>
              <a:buSzPts val="1400"/>
              <a:buNone/>
              <a:defRPr b="0" i="0" sz="105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05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05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05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05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42029"/>
            <a:ext cx="3043343" cy="465455"/>
          </a:xfrm>
          <a:prstGeom prst="rect">
            <a:avLst/>
          </a:prstGeom>
          <a:noFill/>
          <a:ln>
            <a:noFill/>
          </a:ln>
        </p:spPr>
        <p:txBody>
          <a:bodyPr anchorCtr="0" anchor="b" bIns="46650" lIns="93300" spcFirstLastPara="1" rIns="93300" wrap="square" tIns="4665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8132" y="8842029"/>
            <a:ext cx="3043343" cy="465455"/>
          </a:xfrm>
          <a:prstGeom prst="rect">
            <a:avLst/>
          </a:prstGeom>
          <a:noFill/>
          <a:ln>
            <a:noFill/>
          </a:ln>
        </p:spPr>
        <p:txBody>
          <a:bodyPr anchorCtr="0" anchor="b" bIns="46650" lIns="93300" spcFirstLastPara="1" rIns="93300" wrap="square" tIns="4665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p1:notes"/>
          <p:cNvSpPr txBox="1"/>
          <p:nvPr>
            <p:ph idx="1" type="body"/>
          </p:nvPr>
        </p:nvSpPr>
        <p:spPr>
          <a:xfrm>
            <a:off x="702310" y="4421825"/>
            <a:ext cx="5618480" cy="4189095"/>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61" name="Google Shape;61;p1:notes"/>
          <p:cNvSpPr txBox="1"/>
          <p:nvPr>
            <p:ph idx="12" type="sldNum"/>
          </p:nvPr>
        </p:nvSpPr>
        <p:spPr>
          <a:xfrm>
            <a:off x="3978132" y="8842031"/>
            <a:ext cx="3043343" cy="465455"/>
          </a:xfrm>
          <a:prstGeom prst="rect">
            <a:avLst/>
          </a:prstGeom>
          <a:noFill/>
          <a:ln>
            <a:noFill/>
          </a:ln>
        </p:spPr>
        <p:txBody>
          <a:bodyPr anchorCtr="0" anchor="b" bIns="46625" lIns="93250" spcFirstLastPara="1" rIns="93250" wrap="square" tIns="46625">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bfefe508a_0_2117: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rPr lang="en-US"/>
              <a:t>This concludes the background information of challenge! Something to remember. Not everything can be modeled!</a:t>
            </a:r>
            <a:endParaRPr/>
          </a:p>
        </p:txBody>
      </p:sp>
      <p:sp>
        <p:nvSpPr>
          <p:cNvPr id="170" name="Google Shape;170;gebfefe508a_0_2117: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0a2f41651_1_26: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77" name="Google Shape;177;gf0a2f41651_1_26: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043114000_0_85: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spcBef>
                <a:spcPts val="0"/>
              </a:spcBef>
              <a:spcAft>
                <a:spcPts val="0"/>
              </a:spcAft>
              <a:buClr>
                <a:schemeClr val="dk1"/>
              </a:buClr>
              <a:buSzPts val="1400"/>
              <a:buFont typeface="Calibri"/>
              <a:buNone/>
            </a:pPr>
            <a:r>
              <a:rPr lang="en-US"/>
              <a:t>Dongwei </a:t>
            </a:r>
            <a:endParaRPr/>
          </a:p>
        </p:txBody>
      </p:sp>
      <p:sp>
        <p:nvSpPr>
          <p:cNvPr id="188" name="Google Shape;188;gf043114000_0_85: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043114000_2_384: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spcBef>
                <a:spcPts val="0"/>
              </a:spcBef>
              <a:spcAft>
                <a:spcPts val="0"/>
              </a:spcAft>
              <a:buClr>
                <a:schemeClr val="dk1"/>
              </a:buClr>
              <a:buSzPts val="1400"/>
              <a:buFont typeface="Calibri"/>
              <a:buNone/>
            </a:pPr>
            <a:r>
              <a:rPr lang="en-US"/>
              <a:t>Dongwei </a:t>
            </a:r>
            <a:endParaRPr/>
          </a:p>
        </p:txBody>
      </p:sp>
      <p:sp>
        <p:nvSpPr>
          <p:cNvPr id="202" name="Google Shape;202;gf043114000_2_384: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f043114000_2_741: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f043114000_2_741: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Clr>
                <a:schemeClr val="dk1"/>
              </a:buClr>
              <a:buSzPts val="1400"/>
              <a:buFont typeface="Calibri"/>
              <a:buNone/>
            </a:pPr>
            <a:r>
              <a:rPr lang="en-US"/>
              <a:t>Dongwei </a:t>
            </a:r>
            <a:endParaRPr/>
          </a:p>
        </p:txBody>
      </p:sp>
      <p:sp>
        <p:nvSpPr>
          <p:cNvPr id="216" name="Google Shape;216;gf043114000_2_741: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043114000_2_27: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25" name="Google Shape;225;gf043114000_2_27: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043114000_2_304: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34" name="Google Shape;234;gf043114000_2_304: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043114000_2_324: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42" name="Google Shape;242;gf043114000_2_324: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043114000_0_121: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50" name="Google Shape;250;gf043114000_0_121: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f043114000_0_129: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59" name="Google Shape;259;gf043114000_0_129: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702310" y="4421825"/>
            <a:ext cx="5618480" cy="4189095"/>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73" name="Google Shape;73;p2: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043114000_2_332: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67" name="Google Shape;267;gf043114000_2_332: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043114000_0_137: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75" name="Google Shape;275;gf043114000_0_137: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043114000_0_143: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84" name="Google Shape;284;gf043114000_0_143: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043114000_2_340: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92" name="Google Shape;292;gf043114000_2_340: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043114000_2_361: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rPr lang="en-US"/>
              <a:t>Go through each one , the highest, which model best recall </a:t>
            </a:r>
            <a:r>
              <a:rPr lang="en-US"/>
              <a:t>galaxy</a:t>
            </a:r>
            <a:r>
              <a:rPr lang="en-US"/>
              <a:t>,  Highlight the best </a:t>
            </a:r>
            <a:r>
              <a:rPr lang="en-US"/>
              <a:t>results</a:t>
            </a:r>
            <a:r>
              <a:rPr lang="en-US"/>
              <a:t>. </a:t>
            </a:r>
            <a:endParaRPr/>
          </a:p>
        </p:txBody>
      </p:sp>
      <p:sp>
        <p:nvSpPr>
          <p:cNvPr id="300" name="Google Shape;300;gf043114000_2_361: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08b383ef3_0_0: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08b383ef3_0_0: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311" name="Google Shape;311;gf08b383ef3_0_0: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f08b383ef3_0_324: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f08b383ef3_0_324: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325" name="Google Shape;325;gf08b383ef3_0_324: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f08b383ef3_0_342: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f08b383ef3_0_342: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339" name="Google Shape;339;gf08b383ef3_0_342: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08b383ef3_0_360: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08b383ef3_0_360: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353" name="Google Shape;353;gf08b383ef3_0_360: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08b383ef3_0_378: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f08b383ef3_0_378: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367" name="Google Shape;367;gf08b383ef3_0_378: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043114000_0_16: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rPr lang="en-US"/>
              <a:t>Dongwei </a:t>
            </a:r>
            <a:endParaRPr/>
          </a:p>
        </p:txBody>
      </p:sp>
      <p:sp>
        <p:nvSpPr>
          <p:cNvPr id="84" name="Google Shape;84;gf043114000_0_16: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08b383ef3_0_397: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08b383ef3_0_397: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381" name="Google Shape;381;gf08b383ef3_0_397: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08b383ef3_2_8: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08b383ef3_2_8: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395" name="Google Shape;395;gf08b383ef3_2_8: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f0a2f41651_1_36: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07" name="Google Shape;407;gf0a2f41651_1_36: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5:notes"/>
          <p:cNvSpPr txBox="1"/>
          <p:nvPr>
            <p:ph idx="1" type="body"/>
          </p:nvPr>
        </p:nvSpPr>
        <p:spPr>
          <a:xfrm>
            <a:off x="702310" y="4421825"/>
            <a:ext cx="5618480" cy="4189095"/>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18" name="Google Shape;418;p5: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f043114000_2_428: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29" name="Google Shape;429;gf043114000_2_428: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043114000_2_410: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42" name="Google Shape;442;gf043114000_2_410: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043114000_2_45: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54" name="Google Shape;454;gf043114000_2_45: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043114000_2_756: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61" name="Google Shape;461;gf043114000_2_756: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f043114000_2_770: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74" name="Google Shape;474;gf043114000_2_770: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f043114000_2_51: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87" name="Google Shape;487;gf043114000_2_51: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0a2f41651_1_16: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99" name="Google Shape;99;gf0a2f41651_1_16: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f0a2f41651_0_0: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spcBef>
                <a:spcPts val="0"/>
              </a:spcBef>
              <a:spcAft>
                <a:spcPts val="0"/>
              </a:spcAft>
              <a:buClr>
                <a:schemeClr val="dk1"/>
              </a:buClr>
              <a:buFont typeface="Arial"/>
              <a:buNone/>
            </a:pPr>
            <a:r>
              <a:rPr lang="en-US"/>
              <a:t>Julian</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498" name="Google Shape;498;gf0a2f41651_0_0: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f0a2f41651_0_13: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spcBef>
                <a:spcPts val="0"/>
              </a:spcBef>
              <a:spcAft>
                <a:spcPts val="0"/>
              </a:spcAft>
              <a:buClr>
                <a:schemeClr val="dk1"/>
              </a:buClr>
              <a:buFont typeface="Arial"/>
              <a:buNone/>
            </a:pPr>
            <a:r>
              <a:rPr lang="en-US"/>
              <a:t>Julian</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506" name="Google Shape;506;gf0a2f41651_0_13: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f0a2f41651_0_24: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spcBef>
                <a:spcPts val="0"/>
              </a:spcBef>
              <a:spcAft>
                <a:spcPts val="0"/>
              </a:spcAft>
              <a:buClr>
                <a:schemeClr val="dk1"/>
              </a:buClr>
              <a:buFont typeface="Arial"/>
              <a:buNone/>
            </a:pPr>
            <a:r>
              <a:rPr lang="en-US"/>
              <a:t>Julian</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516" name="Google Shape;516;gf0a2f41651_0_24: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043114000_2_56: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524" name="Google Shape;524;gf043114000_2_56: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08d204d71_1_0: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gf08d204d71_1_0:notes"/>
          <p:cNvSpPr txBox="1"/>
          <p:nvPr>
            <p:ph idx="1" type="body"/>
          </p:nvPr>
        </p:nvSpPr>
        <p:spPr>
          <a:xfrm>
            <a:off x="702310" y="4421823"/>
            <a:ext cx="5618400" cy="418920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Clr>
                <a:schemeClr val="dk1"/>
              </a:buClr>
              <a:buSzPts val="1400"/>
              <a:buFont typeface="Calibri"/>
              <a:buNone/>
            </a:pPr>
            <a:r>
              <a:rPr lang="en-US"/>
              <a:t>Dongwei </a:t>
            </a:r>
            <a:endParaRPr/>
          </a:p>
        </p:txBody>
      </p:sp>
      <p:sp>
        <p:nvSpPr>
          <p:cNvPr id="532" name="Google Shape;532;gf08d204d71_1_0:notes"/>
          <p:cNvSpPr txBox="1"/>
          <p:nvPr>
            <p:ph idx="12" type="sldNum"/>
          </p:nvPr>
        </p:nvSpPr>
        <p:spPr>
          <a:xfrm>
            <a:off x="3978132" y="8842029"/>
            <a:ext cx="3043200" cy="46560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f08d204d71_1_8: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gf08d204d71_1_8:notes"/>
          <p:cNvSpPr txBox="1"/>
          <p:nvPr>
            <p:ph idx="1" type="body"/>
          </p:nvPr>
        </p:nvSpPr>
        <p:spPr>
          <a:xfrm>
            <a:off x="702310" y="4421823"/>
            <a:ext cx="5618400" cy="418920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546" name="Google Shape;546;gf08d204d71_1_8:notes"/>
          <p:cNvSpPr txBox="1"/>
          <p:nvPr>
            <p:ph idx="12" type="sldNum"/>
          </p:nvPr>
        </p:nvSpPr>
        <p:spPr>
          <a:xfrm>
            <a:off x="3978132" y="8842029"/>
            <a:ext cx="3043200" cy="46560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f08d204d71_1_16: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f08d204d71_1_16:notes"/>
          <p:cNvSpPr txBox="1"/>
          <p:nvPr>
            <p:ph idx="1" type="body"/>
          </p:nvPr>
        </p:nvSpPr>
        <p:spPr>
          <a:xfrm>
            <a:off x="702310" y="4421823"/>
            <a:ext cx="5618400" cy="418920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555" name="Google Shape;555;gf08d204d71_1_16:notes"/>
          <p:cNvSpPr txBox="1"/>
          <p:nvPr>
            <p:ph idx="12" type="sldNum"/>
          </p:nvPr>
        </p:nvSpPr>
        <p:spPr>
          <a:xfrm>
            <a:off x="3978132" y="8842029"/>
            <a:ext cx="3043200" cy="46560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f08d204d71_1_24: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f08d204d71_1_24:notes"/>
          <p:cNvSpPr txBox="1"/>
          <p:nvPr>
            <p:ph idx="1" type="body"/>
          </p:nvPr>
        </p:nvSpPr>
        <p:spPr>
          <a:xfrm>
            <a:off x="702310" y="4421823"/>
            <a:ext cx="5618400" cy="418920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564" name="Google Shape;564;gf08d204d71_1_24:notes"/>
          <p:cNvSpPr txBox="1"/>
          <p:nvPr>
            <p:ph idx="12" type="sldNum"/>
          </p:nvPr>
        </p:nvSpPr>
        <p:spPr>
          <a:xfrm>
            <a:off x="3978132" y="8842029"/>
            <a:ext cx="3043200" cy="46560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f08d204d71_1_32: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gf08d204d71_1_32:notes"/>
          <p:cNvSpPr txBox="1"/>
          <p:nvPr>
            <p:ph idx="1" type="body"/>
          </p:nvPr>
        </p:nvSpPr>
        <p:spPr>
          <a:xfrm>
            <a:off x="702310" y="4421823"/>
            <a:ext cx="5618400" cy="4189200"/>
          </a:xfrm>
          <a:prstGeom prst="rect">
            <a:avLst/>
          </a:prstGeom>
          <a:noFill/>
          <a:ln>
            <a:noFill/>
          </a:ln>
        </p:spPr>
        <p:txBody>
          <a:bodyPr anchorCtr="0" anchor="t" bIns="46650" lIns="93300" spcFirstLastPara="1" rIns="93300" wrap="square" tIns="46650">
            <a:noAutofit/>
          </a:bodyPr>
          <a:lstStyle/>
          <a:p>
            <a:pPr indent="0" lvl="0" marL="0" rtl="0" algn="l">
              <a:spcBef>
                <a:spcPts val="0"/>
              </a:spcBef>
              <a:spcAft>
                <a:spcPts val="0"/>
              </a:spcAft>
              <a:buNone/>
            </a:pPr>
            <a:r>
              <a:rPr lang="en-US"/>
              <a:t>Julian</a:t>
            </a:r>
            <a:endParaRPr/>
          </a:p>
        </p:txBody>
      </p:sp>
      <p:sp>
        <p:nvSpPr>
          <p:cNvPr id="573" name="Google Shape;573;gf08d204d71_1_32:notes"/>
          <p:cNvSpPr txBox="1"/>
          <p:nvPr>
            <p:ph idx="12" type="sldNum"/>
          </p:nvPr>
        </p:nvSpPr>
        <p:spPr>
          <a:xfrm>
            <a:off x="3978132" y="8842029"/>
            <a:ext cx="3043200" cy="465600"/>
          </a:xfrm>
          <a:prstGeom prst="rect">
            <a:avLst/>
          </a:prstGeom>
          <a:noFill/>
          <a:ln>
            <a:noFill/>
          </a:ln>
        </p:spPr>
        <p:txBody>
          <a:bodyPr anchorCtr="0" anchor="b" bIns="46650" lIns="93300" spcFirstLastPara="1" rIns="93300" wrap="square" tIns="466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f0a2f41651_1_1: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rPr lang="en-US"/>
              <a:t>Julian Beaulieu</a:t>
            </a:r>
            <a:endParaRPr/>
          </a:p>
        </p:txBody>
      </p:sp>
      <p:sp>
        <p:nvSpPr>
          <p:cNvPr id="581" name="Google Shape;581;gf0a2f41651_1_1: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702310" y="4421825"/>
            <a:ext cx="5618480" cy="4189095"/>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10" name="Google Shape;110;p3:notes"/>
          <p:cNvSpPr/>
          <p:nvPr>
            <p:ph idx="2" type="sldImg"/>
          </p:nvPr>
        </p:nvSpPr>
        <p:spPr>
          <a:xfrm>
            <a:off x="409575" y="698500"/>
            <a:ext cx="6203950" cy="34909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043114000_5_22:notes"/>
          <p:cNvSpPr/>
          <p:nvPr>
            <p:ph idx="2" type="sldImg"/>
          </p:nvPr>
        </p:nvSpPr>
        <p:spPr>
          <a:xfrm>
            <a:off x="407988" y="698500"/>
            <a:ext cx="6207000" cy="34908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043114000_5_22:notes"/>
          <p:cNvSpPr txBox="1"/>
          <p:nvPr>
            <p:ph idx="1" type="body"/>
          </p:nvPr>
        </p:nvSpPr>
        <p:spPr>
          <a:xfrm>
            <a:off x="702310" y="4421823"/>
            <a:ext cx="5618400" cy="4189200"/>
          </a:xfrm>
          <a:prstGeom prst="rect">
            <a:avLst/>
          </a:prstGeom>
        </p:spPr>
        <p:txBody>
          <a:bodyPr anchorCtr="0" anchor="t" bIns="46650" lIns="93300" spcFirstLastPara="1" rIns="93300" wrap="square" tIns="46650">
            <a:noAutofit/>
          </a:bodyPr>
          <a:lstStyle/>
          <a:p>
            <a:pPr indent="0" lvl="0" marL="0" rtl="0" algn="l">
              <a:spcBef>
                <a:spcPts val="0"/>
              </a:spcBef>
              <a:spcAft>
                <a:spcPts val="0"/>
              </a:spcAft>
              <a:buNone/>
            </a:pPr>
            <a:r>
              <a:t/>
            </a:r>
            <a:endParaRPr/>
          </a:p>
        </p:txBody>
      </p:sp>
      <p:sp>
        <p:nvSpPr>
          <p:cNvPr id="124" name="Google Shape;124;gf043114000_5_22:notes"/>
          <p:cNvSpPr txBox="1"/>
          <p:nvPr>
            <p:ph idx="12" type="sldNum"/>
          </p:nvPr>
        </p:nvSpPr>
        <p:spPr>
          <a:xfrm>
            <a:off x="3978132" y="8842029"/>
            <a:ext cx="3043200" cy="465600"/>
          </a:xfrm>
          <a:prstGeom prst="rect">
            <a:avLst/>
          </a:prstGeom>
        </p:spPr>
        <p:txBody>
          <a:bodyPr anchorCtr="0" anchor="b" bIns="46650" lIns="93300" spcFirstLastPara="1" rIns="93300" wrap="square" tIns="4665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ce62be484_0_0: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rPr lang="en-US"/>
              <a:t>The idea of neural networks </a:t>
            </a:r>
            <a:r>
              <a:rPr lang="en-US"/>
              <a:t>unsurprisingly</a:t>
            </a:r>
            <a:r>
              <a:rPr lang="en-US"/>
              <a:t> comes from human brain. The basic idea is to find a way to mimic the functionality of the brain. Neuron is the basic unit of computation in neural networks. They receive an </a:t>
            </a:r>
            <a:r>
              <a:rPr lang="en-US"/>
              <a:t>input, do some processing and produce an output. The neurons can be connected to any number of neurons. </a:t>
            </a:r>
            <a:r>
              <a:rPr lang="en-US"/>
              <a:t> Now, back to the processing part of the neuron. This is called the activation function, there are </a:t>
            </a:r>
            <a:r>
              <a:rPr lang="en-US"/>
              <a:t>different</a:t>
            </a:r>
            <a:r>
              <a:rPr lang="en-US"/>
              <a:t> activation functions such as Linear (linear combination of input), ReLU (output = input if input &gt; 0), Heaviside (</a:t>
            </a:r>
            <a:r>
              <a:rPr lang="en-US"/>
              <a:t>pronounced</a:t>
            </a:r>
            <a:r>
              <a:rPr lang="en-US"/>
              <a:t> as heavy-side)(output = 1 if input &gt; 0 else 0). Perceptron is the simplest type of neural network consisting of a single neuron. The below image consists of the </a:t>
            </a:r>
            <a:r>
              <a:rPr lang="en-US"/>
              <a:t>initial</a:t>
            </a:r>
            <a:r>
              <a:rPr lang="en-US"/>
              <a:t> Mark I perceptron on the left which was used for Image Recognition and Dr. Frank Rosenblatt who invented the perceptron algorithm at cornell aeronautical laboratory. </a:t>
            </a:r>
            <a:endParaRPr/>
          </a:p>
        </p:txBody>
      </p:sp>
      <p:sp>
        <p:nvSpPr>
          <p:cNvPr id="140" name="Google Shape;140;gece62be484_0_0: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bfefe508a_0_8: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rPr lang="en-US"/>
              <a:t>However, a single layer of perceptrons was only able to recognize limited set of classes. This was overcame with the additional layers of perceptrons which enabled the classification of previously non-</a:t>
            </a:r>
            <a:r>
              <a:rPr lang="en-US"/>
              <a:t>separable</a:t>
            </a:r>
            <a:r>
              <a:rPr lang="en-US"/>
              <a:t> classes. Moving on into the working of a neural network, there are two types of passes or propagation called forwa</a:t>
            </a:r>
            <a:r>
              <a:rPr lang="en-US"/>
              <a:t>rd and backward progations. First, the model is initialized with random weights and predictions are made </a:t>
            </a:r>
            <a:r>
              <a:rPr lang="en-US"/>
              <a:t>with</a:t>
            </a:r>
            <a:r>
              <a:rPr lang="en-US"/>
              <a:t> the forward propagation. Then, with the output the loss is </a:t>
            </a:r>
            <a:r>
              <a:rPr lang="en-US"/>
              <a:t>calculated</a:t>
            </a:r>
            <a:r>
              <a:rPr lang="en-US"/>
              <a:t> and used along with the slope at each layer to adjust the weights during backward propagation. The comic is a funny way to represent the working of the neural network.</a:t>
            </a:r>
            <a:endParaRPr/>
          </a:p>
        </p:txBody>
      </p:sp>
      <p:sp>
        <p:nvSpPr>
          <p:cNvPr id="153" name="Google Shape;153;gebfefe508a_0_8: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bfefe508a_0_1:notes"/>
          <p:cNvSpPr txBox="1"/>
          <p:nvPr>
            <p:ph idx="1" type="body"/>
          </p:nvPr>
        </p:nvSpPr>
        <p:spPr>
          <a:xfrm>
            <a:off x="702310" y="4421825"/>
            <a:ext cx="5618400" cy="4189200"/>
          </a:xfrm>
          <a:prstGeom prst="rect">
            <a:avLst/>
          </a:prstGeom>
          <a:noFill/>
          <a:ln>
            <a:noFill/>
          </a:ln>
        </p:spPr>
        <p:txBody>
          <a:bodyPr anchorCtr="0" anchor="t" bIns="46625" lIns="93250" spcFirstLastPara="1" rIns="93250" wrap="square" tIns="46625">
            <a:noAutofit/>
          </a:bodyPr>
          <a:lstStyle/>
          <a:p>
            <a:pPr indent="0" lvl="0" marL="0" rtl="0" algn="l">
              <a:lnSpc>
                <a:spcPct val="100000"/>
              </a:lnSpc>
              <a:spcBef>
                <a:spcPts val="0"/>
              </a:spcBef>
              <a:spcAft>
                <a:spcPts val="0"/>
              </a:spcAft>
              <a:buClr>
                <a:schemeClr val="dk1"/>
              </a:buClr>
              <a:buSzPts val="1400"/>
              <a:buFont typeface="Calibri"/>
              <a:buNone/>
            </a:pPr>
            <a:r>
              <a:rPr lang="en-US"/>
              <a:t>Moving on to another kind of neural networks, the convolutional neural network, the process of forward and backward </a:t>
            </a:r>
            <a:r>
              <a:rPr lang="en-US"/>
              <a:t>propagations remains the same. But the different layers are used in feature learning phase and classification phase. Feature learning phase consist of identifying and learning the distinct features for a class (for example, different characteristic of the face...eyes, ears, nose) using filters that are learnt through backpropagation. The classification phase is similar to earlier multilayer perceptron in which we try to predict the class with observed features.  Other layers such as Pooling, Normalization is used to reduce the image size and dropout is used to reduce overfitting.</a:t>
            </a:r>
            <a:endParaRPr/>
          </a:p>
        </p:txBody>
      </p:sp>
      <p:sp>
        <p:nvSpPr>
          <p:cNvPr id="163" name="Google Shape;163;gebfefe508a_0_1:notes"/>
          <p:cNvSpPr/>
          <p:nvPr>
            <p:ph idx="2" type="sldImg"/>
          </p:nvPr>
        </p:nvSpPr>
        <p:spPr>
          <a:xfrm>
            <a:off x="409575" y="698500"/>
            <a:ext cx="6204000" cy="3490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spTree>
      <p:nvGrpSpPr>
        <p:cNvPr id="19" name="Shape 19"/>
        <p:cNvGrpSpPr/>
        <p:nvPr/>
      </p:nvGrpSpPr>
      <p:grpSpPr>
        <a:xfrm>
          <a:off x="0" y="0"/>
          <a:ext cx="0" cy="0"/>
          <a:chOff x="0" y="0"/>
          <a:chExt cx="0" cy="0"/>
        </a:xfrm>
      </p:grpSpPr>
      <p:pic>
        <p:nvPicPr>
          <p:cNvPr id="20" name="Google Shape;20;p15"/>
          <p:cNvPicPr preferRelativeResize="0"/>
          <p:nvPr/>
        </p:nvPicPr>
        <p:blipFill rotWithShape="1">
          <a:blip r:embed="rId2">
            <a:alphaModFix/>
          </a:blip>
          <a:srcRect b="0" l="0" r="0" t="0"/>
          <a:stretch/>
        </p:blipFill>
        <p:spPr>
          <a:xfrm>
            <a:off x="0" y="2681478"/>
            <a:ext cx="9144000" cy="2057400"/>
          </a:xfrm>
          <a:prstGeom prst="rect">
            <a:avLst/>
          </a:prstGeom>
          <a:gradFill>
            <a:gsLst>
              <a:gs pos="0">
                <a:srgbClr val="FFFFFF"/>
              </a:gs>
              <a:gs pos="35000">
                <a:srgbClr val="FFFFFF"/>
              </a:gs>
              <a:gs pos="100000">
                <a:schemeClr val="lt1"/>
              </a:gs>
            </a:gsLst>
            <a:lin ang="2700000" scaled="0"/>
          </a:gradFill>
          <a:ln>
            <a:noFill/>
          </a:ln>
        </p:spPr>
      </p:pic>
      <p:sp>
        <p:nvSpPr>
          <p:cNvPr id="21" name="Google Shape;21;p15"/>
          <p:cNvSpPr/>
          <p:nvPr/>
        </p:nvSpPr>
        <p:spPr>
          <a:xfrm>
            <a:off x="-378" y="2394943"/>
            <a:ext cx="9144378" cy="771317"/>
          </a:xfrm>
          <a:prstGeom prst="rect">
            <a:avLst/>
          </a:prstGeom>
          <a:gradFill>
            <a:gsLst>
              <a:gs pos="0">
                <a:srgbClr val="FFFFFF">
                  <a:alpha val="0"/>
                </a:srgbClr>
              </a:gs>
              <a:gs pos="51000">
                <a:schemeClr val="lt1"/>
              </a:gs>
              <a:gs pos="100000">
                <a:schemeClr val="lt1"/>
              </a:gs>
            </a:gsLst>
            <a:lin ang="16200000" scaled="0"/>
          </a:gradFill>
          <a:ln>
            <a:noFill/>
          </a:ln>
        </p:spPr>
        <p:txBody>
          <a:bodyPr anchorCtr="0" anchor="b"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200" u="none" cap="none" strike="noStrike">
              <a:solidFill>
                <a:srgbClr val="000000"/>
              </a:solidFill>
              <a:latin typeface="Calibri"/>
              <a:ea typeface="Calibri"/>
              <a:cs typeface="Calibri"/>
              <a:sym typeface="Calibri"/>
            </a:endParaRPr>
          </a:p>
        </p:txBody>
      </p:sp>
      <p:sp>
        <p:nvSpPr>
          <p:cNvPr id="22" name="Google Shape;22;p15"/>
          <p:cNvSpPr/>
          <p:nvPr/>
        </p:nvSpPr>
        <p:spPr>
          <a:xfrm>
            <a:off x="-378" y="4737717"/>
            <a:ext cx="9144000" cy="408660"/>
          </a:xfrm>
          <a:prstGeom prst="rect">
            <a:avLst/>
          </a:prstGeom>
          <a:gradFill>
            <a:gsLst>
              <a:gs pos="0">
                <a:srgbClr val="294861"/>
              </a:gs>
              <a:gs pos="46000">
                <a:srgbClr val="244061"/>
              </a:gs>
              <a:gs pos="100000">
                <a:srgbClr val="4388B8"/>
              </a:gs>
            </a:gsLst>
            <a:lin ang="16200000" scaled="0"/>
          </a:gradFill>
          <a:ln>
            <a:noFill/>
          </a:ln>
          <a:effectLst>
            <a:outerShdw blurRad="50800" rotWithShape="0" dir="16200000" dist="38100">
              <a:srgbClr val="000000">
                <a:alpha val="40000"/>
              </a:srgbClr>
            </a:outerShdw>
          </a:effectLst>
        </p:spPr>
        <p:txBody>
          <a:bodyPr anchorCtr="0" anchor="ctr" bIns="34275" lIns="68550" spcFirstLastPara="1" rIns="68550" wrap="square" tIns="34275">
            <a:noAutofit/>
          </a:bodyPr>
          <a:lstStyle/>
          <a:p>
            <a:pPr indent="0" lvl="0" marL="0" marR="0" rtl="0" algn="r">
              <a:lnSpc>
                <a:spcPct val="100000"/>
              </a:lnSpc>
              <a:spcBef>
                <a:spcPts val="0"/>
              </a:spcBef>
              <a:spcAft>
                <a:spcPts val="0"/>
              </a:spcAft>
              <a:buClr>
                <a:srgbClr val="000000"/>
              </a:buClr>
              <a:buSzPts val="1800"/>
              <a:buFont typeface="Arial"/>
              <a:buNone/>
            </a:pPr>
            <a:r>
              <a:t/>
            </a:r>
            <a:endParaRPr b="0" i="0" sz="1350" u="none" cap="none" strike="noStrike">
              <a:solidFill>
                <a:schemeClr val="lt1"/>
              </a:solidFill>
              <a:latin typeface="Arial"/>
              <a:ea typeface="Arial"/>
              <a:cs typeface="Arial"/>
              <a:sym typeface="Arial"/>
            </a:endParaRPr>
          </a:p>
        </p:txBody>
      </p:sp>
      <p:sp>
        <p:nvSpPr>
          <p:cNvPr id="23" name="Google Shape;23;p15"/>
          <p:cNvSpPr txBox="1"/>
          <p:nvPr>
            <p:ph type="title"/>
          </p:nvPr>
        </p:nvSpPr>
        <p:spPr>
          <a:xfrm>
            <a:off x="457200" y="423844"/>
            <a:ext cx="8229600" cy="1085682"/>
          </a:xfrm>
          <a:prstGeom prst="rect">
            <a:avLst/>
          </a:prstGeom>
          <a:noFill/>
          <a:ln>
            <a:noFill/>
          </a:ln>
        </p:spPr>
        <p:txBody>
          <a:bodyPr anchorCtr="0" anchor="b" bIns="45700" lIns="0" spcFirstLastPara="1" rIns="45700" wrap="square" tIns="45700">
            <a:noAutofit/>
          </a:bodyPr>
          <a:lstStyle>
            <a:lvl1pPr lvl="0" algn="l">
              <a:lnSpc>
                <a:spcPct val="105555"/>
              </a:lnSpc>
              <a:spcBef>
                <a:spcPts val="0"/>
              </a:spcBef>
              <a:spcAft>
                <a:spcPts val="0"/>
              </a:spcAft>
              <a:buClr>
                <a:srgbClr val="366092"/>
              </a:buClr>
              <a:buSzPts val="3600"/>
              <a:buFont typeface="Arial"/>
              <a:buNone/>
              <a:defRPr b="1" i="0" sz="2700">
                <a:solidFill>
                  <a:srgbClr val="36609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5"/>
          <p:cNvSpPr txBox="1"/>
          <p:nvPr>
            <p:ph idx="1" type="body"/>
          </p:nvPr>
        </p:nvSpPr>
        <p:spPr>
          <a:xfrm>
            <a:off x="457201" y="1518647"/>
            <a:ext cx="5629274" cy="277416"/>
          </a:xfrm>
          <a:prstGeom prst="rect">
            <a:avLst/>
          </a:prstGeom>
          <a:noFill/>
          <a:ln>
            <a:noFill/>
          </a:ln>
        </p:spPr>
        <p:txBody>
          <a:bodyPr anchorCtr="0" anchor="t" bIns="0" lIns="0" spcFirstLastPara="1" rIns="0" wrap="square" tIns="0">
            <a:noAutofit/>
          </a:bodyPr>
          <a:lstStyle>
            <a:lvl1pPr indent="-228600" lvl="0" marL="457200" algn="l">
              <a:lnSpc>
                <a:spcPct val="110000"/>
              </a:lnSpc>
              <a:spcBef>
                <a:spcPts val="1350"/>
              </a:spcBef>
              <a:spcAft>
                <a:spcPts val="0"/>
              </a:spcAft>
              <a:buSzPts val="1800"/>
              <a:buNone/>
              <a:defRPr b="0" sz="1500">
                <a:latin typeface="Arial"/>
                <a:ea typeface="Arial"/>
                <a:cs typeface="Arial"/>
                <a:sym typeface="Arial"/>
              </a:defRPr>
            </a:lvl1pPr>
            <a:lvl2pPr indent="-228600" lvl="1" marL="914400" algn="l">
              <a:lnSpc>
                <a:spcPct val="100000"/>
              </a:lnSpc>
              <a:spcBef>
                <a:spcPts val="0"/>
              </a:spcBef>
              <a:spcAft>
                <a:spcPts val="0"/>
              </a:spcAft>
              <a:buClr>
                <a:schemeClr val="dk1"/>
              </a:buClr>
              <a:buSzPts val="1800"/>
              <a:buNone/>
              <a:defRPr/>
            </a:lvl2pPr>
            <a:lvl3pPr indent="-228600" lvl="2" marL="1371600" algn="l">
              <a:lnSpc>
                <a:spcPct val="100000"/>
              </a:lnSpc>
              <a:spcBef>
                <a:spcPts val="0"/>
              </a:spcBef>
              <a:spcAft>
                <a:spcPts val="0"/>
              </a:spcAft>
              <a:buClr>
                <a:schemeClr val="dk1"/>
              </a:buClr>
              <a:buSzPts val="1620"/>
              <a:buNone/>
              <a:defRPr/>
            </a:lvl3pPr>
            <a:lvl4pPr indent="-228600" lvl="3" marL="1828800" algn="l">
              <a:lnSpc>
                <a:spcPct val="100000"/>
              </a:lnSpc>
              <a:spcBef>
                <a:spcPts val="0"/>
              </a:spcBef>
              <a:spcAft>
                <a:spcPts val="0"/>
              </a:spcAft>
              <a:buClr>
                <a:schemeClr val="dk1"/>
              </a:buClr>
              <a:buSzPts val="1600"/>
              <a:buNone/>
              <a:defRPr/>
            </a:lvl4pPr>
            <a:lvl5pPr indent="-228600" lvl="4" marL="2286000" algn="l">
              <a:lnSpc>
                <a:spcPct val="100000"/>
              </a:lnSpc>
              <a:spcBef>
                <a:spcPts val="0"/>
              </a:spcBef>
              <a:spcAft>
                <a:spcPts val="0"/>
              </a:spcAft>
              <a:buClr>
                <a:schemeClr val="dk1"/>
              </a:buClr>
              <a:buSzPts val="1600"/>
              <a:buNone/>
              <a:defRPr/>
            </a:lvl5pPr>
            <a:lvl6pPr indent="-342900" lvl="5" marL="2743200" algn="l">
              <a:lnSpc>
                <a:spcPct val="100000"/>
              </a:lnSpc>
              <a:spcBef>
                <a:spcPts val="27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
        <p:nvSpPr>
          <p:cNvPr id="25" name="Google Shape;25;p15"/>
          <p:cNvSpPr txBox="1"/>
          <p:nvPr/>
        </p:nvSpPr>
        <p:spPr>
          <a:xfrm>
            <a:off x="68386" y="4812000"/>
            <a:ext cx="4503614" cy="326628"/>
          </a:xfrm>
          <a:prstGeom prst="rect">
            <a:avLst/>
          </a:prstGeom>
          <a:noFill/>
          <a:ln>
            <a:noFill/>
          </a:ln>
        </p:spPr>
        <p:txBody>
          <a:bodyPr anchorCtr="0" anchor="t" bIns="34275" lIns="68550" spcFirstLastPara="1" rIns="68550" wrap="square" tIns="34275">
            <a:noAutofit/>
          </a:bodyPr>
          <a:lstStyle/>
          <a:p>
            <a:pPr indent="0" lvl="0" marL="0" marR="0" rtl="0" algn="l">
              <a:lnSpc>
                <a:spcPct val="90000"/>
              </a:lnSpc>
              <a:spcBef>
                <a:spcPts val="0"/>
              </a:spcBef>
              <a:spcAft>
                <a:spcPts val="0"/>
              </a:spcAft>
              <a:buClr>
                <a:srgbClr val="000000"/>
              </a:buClr>
              <a:buSzPts val="800"/>
              <a:buFont typeface="Arial"/>
              <a:buNone/>
            </a:pPr>
            <a:r>
              <a:rPr b="0" i="0" lang="en-US" sz="600" u="none" cap="none" strike="noStrike">
                <a:solidFill>
                  <a:schemeClr val="lt1"/>
                </a:solidFill>
                <a:latin typeface="Arial"/>
                <a:ea typeface="Arial"/>
                <a:cs typeface="Arial"/>
                <a:sym typeface="Arial"/>
              </a:rPr>
              <a:t>LLNL-PRES-XXXXXX</a:t>
            </a:r>
            <a:endParaRPr b="0" i="0" sz="1050" u="none" cap="none" strike="noStrike">
              <a:solidFill>
                <a:srgbClr val="000000"/>
              </a:solidFill>
              <a:latin typeface="Arial"/>
              <a:ea typeface="Arial"/>
              <a:cs typeface="Arial"/>
              <a:sym typeface="Arial"/>
            </a:endParaRPr>
          </a:p>
          <a:p>
            <a:pPr indent="0" lvl="0" marL="0" marR="0" rtl="0" algn="l">
              <a:lnSpc>
                <a:spcPct val="90000"/>
              </a:lnSpc>
              <a:spcBef>
                <a:spcPts val="225"/>
              </a:spcBef>
              <a:spcAft>
                <a:spcPts val="0"/>
              </a:spcAft>
              <a:buClr>
                <a:srgbClr val="000000"/>
              </a:buClr>
              <a:buSzPts val="700"/>
              <a:buFont typeface="Arial"/>
              <a:buNone/>
            </a:pPr>
            <a:r>
              <a:rPr b="0" i="0" lang="en-US" sz="525" u="none" cap="none" strike="noStrike">
                <a:solidFill>
                  <a:schemeClr val="lt1"/>
                </a:solidFill>
                <a:latin typeface="Arial"/>
                <a:ea typeface="Arial"/>
                <a:cs typeface="Arial"/>
                <a:sym typeface="Arial"/>
              </a:rPr>
              <a:t>This work was performed under the auspices of the U.S. Department of Energy by Lawrence Livermore National Laboratory under contract DE-AC52-07NA27344. Lawrence Livermore National Security, LLC</a:t>
            </a:r>
            <a:endParaRPr b="0" i="0" sz="1050" u="none" cap="none" strike="noStrike">
              <a:solidFill>
                <a:srgbClr val="000000"/>
              </a:solidFill>
              <a:latin typeface="Arial"/>
              <a:ea typeface="Arial"/>
              <a:cs typeface="Arial"/>
              <a:sym typeface="Arial"/>
            </a:endParaRPr>
          </a:p>
        </p:txBody>
      </p:sp>
      <p:pic>
        <p:nvPicPr>
          <p:cNvPr descr="LLNL_Logo_WHT-LRG.png" id="26" name="Google Shape;26;p15"/>
          <p:cNvPicPr preferRelativeResize="0"/>
          <p:nvPr/>
        </p:nvPicPr>
        <p:blipFill rotWithShape="1">
          <a:blip r:embed="rId3">
            <a:alphaModFix/>
          </a:blip>
          <a:srcRect b="0" l="0" r="0" t="0"/>
          <a:stretch/>
        </p:blipFill>
        <p:spPr>
          <a:xfrm>
            <a:off x="6957062" y="4835124"/>
            <a:ext cx="1865376" cy="236029"/>
          </a:xfrm>
          <a:prstGeom prst="rect">
            <a:avLst/>
          </a:prstGeom>
          <a:noFill/>
          <a:ln>
            <a:noFill/>
          </a:ln>
        </p:spPr>
      </p:pic>
      <p:sp>
        <p:nvSpPr>
          <p:cNvPr id="27" name="Google Shape;27;p15"/>
          <p:cNvSpPr/>
          <p:nvPr/>
        </p:nvSpPr>
        <p:spPr>
          <a:xfrm>
            <a:off x="0" y="0"/>
            <a:ext cx="9144000" cy="84667"/>
          </a:xfrm>
          <a:prstGeom prst="rect">
            <a:avLst/>
          </a:prstGeom>
          <a:solidFill>
            <a:srgbClr val="366092"/>
          </a:solidFill>
          <a:ln cap="rnd" cmpd="sng" w="9525">
            <a:solidFill>
              <a:srgbClr val="4A7DBA"/>
            </a:solidFill>
            <a:prstDash val="solid"/>
            <a:round/>
            <a:headEnd len="sm" w="sm" type="none"/>
            <a:tailEnd len="sm" w="sm" type="none"/>
          </a:ln>
        </p:spPr>
        <p:txBody>
          <a:bodyPr anchorCtr="0" anchor="ctr" bIns="34275" lIns="68550" spcFirstLastPara="1" rIns="68550" wrap="square" tIns="34275">
            <a:noAutofit/>
          </a:bodyPr>
          <a:lstStyle/>
          <a:p>
            <a:pPr indent="0" lvl="0" marL="0" marR="0" rtl="0" algn="r">
              <a:lnSpc>
                <a:spcPct val="100000"/>
              </a:lnSpc>
              <a:spcBef>
                <a:spcPts val="0"/>
              </a:spcBef>
              <a:spcAft>
                <a:spcPts val="0"/>
              </a:spcAft>
              <a:buClr>
                <a:srgbClr val="000000"/>
              </a:buClr>
              <a:buSzPts val="1800"/>
              <a:buFont typeface="Arial"/>
              <a:buNone/>
            </a:pPr>
            <a:r>
              <a:t/>
            </a:r>
            <a:endParaRPr b="0" i="0" sz="1350" u="none" cap="none" strike="noStrike">
              <a:solidFill>
                <a:schemeClr val="lt1"/>
              </a:solidFill>
              <a:latin typeface="Arial"/>
              <a:ea typeface="Arial"/>
              <a:cs typeface="Arial"/>
              <a:sym typeface="Arial"/>
            </a:endParaRPr>
          </a:p>
        </p:txBody>
      </p:sp>
      <p:sp>
        <p:nvSpPr>
          <p:cNvPr id="28" name="Google Shape;28;p15"/>
          <p:cNvSpPr txBox="1"/>
          <p:nvPr>
            <p:ph idx="2" type="body"/>
          </p:nvPr>
        </p:nvSpPr>
        <p:spPr>
          <a:xfrm>
            <a:off x="4572001" y="2322536"/>
            <a:ext cx="4572000" cy="358379"/>
          </a:xfrm>
          <a:prstGeom prst="rect">
            <a:avLst/>
          </a:prstGeom>
          <a:noFill/>
          <a:ln>
            <a:noFill/>
          </a:ln>
        </p:spPr>
        <p:txBody>
          <a:bodyPr anchorCtr="0" anchor="b" bIns="0" lIns="0" spcFirstLastPara="1" rIns="182875" wrap="square" tIns="0">
            <a:noAutofit/>
          </a:bodyPr>
          <a:lstStyle>
            <a:lvl1pPr indent="-228600" lvl="0" marL="457200" algn="r">
              <a:lnSpc>
                <a:spcPct val="100000"/>
              </a:lnSpc>
              <a:spcBef>
                <a:spcPts val="0"/>
              </a:spcBef>
              <a:spcAft>
                <a:spcPts val="0"/>
              </a:spcAft>
              <a:buSzPts val="1440"/>
              <a:buNone/>
              <a:defRPr b="0" sz="1200"/>
            </a:lvl1pPr>
            <a:lvl2pPr indent="-228600" lvl="1" marL="914400" algn="r">
              <a:lnSpc>
                <a:spcPct val="100000"/>
              </a:lnSpc>
              <a:spcBef>
                <a:spcPts val="0"/>
              </a:spcBef>
              <a:spcAft>
                <a:spcPts val="0"/>
              </a:spcAft>
              <a:buClr>
                <a:schemeClr val="dk1"/>
              </a:buClr>
              <a:buSzPts val="1440"/>
              <a:buNone/>
              <a:defRPr b="0" sz="1200"/>
            </a:lvl2pPr>
            <a:lvl3pPr indent="-228600" lvl="2" marL="1371600" algn="r">
              <a:lnSpc>
                <a:spcPct val="100000"/>
              </a:lnSpc>
              <a:spcBef>
                <a:spcPts val="0"/>
              </a:spcBef>
              <a:spcAft>
                <a:spcPts val="0"/>
              </a:spcAft>
              <a:buClr>
                <a:schemeClr val="dk1"/>
              </a:buClr>
              <a:buSzPts val="1440"/>
              <a:buNone/>
              <a:defRPr b="0" sz="1200"/>
            </a:lvl3pPr>
            <a:lvl4pPr indent="-228600" lvl="3" marL="1828800" algn="r">
              <a:lnSpc>
                <a:spcPct val="100000"/>
              </a:lnSpc>
              <a:spcBef>
                <a:spcPts val="0"/>
              </a:spcBef>
              <a:spcAft>
                <a:spcPts val="0"/>
              </a:spcAft>
              <a:buClr>
                <a:schemeClr val="dk1"/>
              </a:buClr>
              <a:buSzPts val="1600"/>
              <a:buNone/>
              <a:defRPr b="0" sz="1200"/>
            </a:lvl4pPr>
            <a:lvl5pPr indent="-228600" lvl="4" marL="2286000" algn="r">
              <a:lnSpc>
                <a:spcPct val="100000"/>
              </a:lnSpc>
              <a:spcBef>
                <a:spcPts val="0"/>
              </a:spcBef>
              <a:spcAft>
                <a:spcPts val="0"/>
              </a:spcAft>
              <a:buClr>
                <a:schemeClr val="dk1"/>
              </a:buClr>
              <a:buSzPts val="1600"/>
              <a:buNone/>
              <a:defRPr b="0" sz="1200"/>
            </a:lvl5pPr>
            <a:lvl6pPr indent="-342900" lvl="5" marL="2743200" algn="l">
              <a:lnSpc>
                <a:spcPct val="100000"/>
              </a:lnSpc>
              <a:spcBef>
                <a:spcPts val="27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Blank" type="blank">
  <p:cSld name="BLANK">
    <p:spTree>
      <p:nvGrpSpPr>
        <p:cNvPr id="51" name="Shape 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o">
  <p:cSld name="Bio">
    <p:spTree>
      <p:nvGrpSpPr>
        <p:cNvPr id="52" name="Shape 52"/>
        <p:cNvGrpSpPr/>
        <p:nvPr/>
      </p:nvGrpSpPr>
      <p:grpSpPr>
        <a:xfrm>
          <a:off x="0" y="0"/>
          <a:ext cx="0" cy="0"/>
          <a:chOff x="0" y="0"/>
          <a:chExt cx="0" cy="0"/>
        </a:xfrm>
      </p:grpSpPr>
      <p:sp>
        <p:nvSpPr>
          <p:cNvPr id="53" name="Google Shape;53;p30"/>
          <p:cNvSpPr txBox="1"/>
          <p:nvPr>
            <p:ph type="title"/>
          </p:nvPr>
        </p:nvSpPr>
        <p:spPr>
          <a:xfrm>
            <a:off x="457200" y="91441"/>
            <a:ext cx="8229600" cy="917729"/>
          </a:xfrm>
          <a:prstGeom prst="rect">
            <a:avLst/>
          </a:prstGeom>
          <a:noFill/>
          <a:ln>
            <a:noFill/>
          </a:ln>
        </p:spPr>
        <p:txBody>
          <a:bodyPr anchorCtr="0" anchor="ctr" bIns="45700" lIns="91425" spcFirstLastPara="1" rIns="45700" wrap="square" tIns="45700">
            <a:noAutofit/>
          </a:bodyPr>
          <a:lstStyle>
            <a:lvl1pPr lvl="0" algn="l">
              <a:lnSpc>
                <a:spcPct val="122857"/>
              </a:lnSpc>
              <a:spcBef>
                <a:spcPts val="0"/>
              </a:spcBef>
              <a:spcAft>
                <a:spcPts val="0"/>
              </a:spcAft>
              <a:buClr>
                <a:srgbClr val="005DAC"/>
              </a:buClr>
              <a:buSzPts val="2800"/>
              <a:buFont typeface="Avenir"/>
              <a:buNone/>
              <a:defRPr>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0"/>
          <p:cNvSpPr/>
          <p:nvPr>
            <p:ph idx="2" type="pic"/>
          </p:nvPr>
        </p:nvSpPr>
        <p:spPr>
          <a:xfrm>
            <a:off x="524192" y="1188720"/>
            <a:ext cx="2834640" cy="2834640"/>
          </a:xfrm>
          <a:prstGeom prst="ellipse">
            <a:avLst/>
          </a:prstGeom>
          <a:noFill/>
          <a:ln>
            <a:noFill/>
          </a:ln>
        </p:spPr>
      </p:sp>
      <p:sp>
        <p:nvSpPr>
          <p:cNvPr id="55" name="Google Shape;55;p30"/>
          <p:cNvSpPr txBox="1"/>
          <p:nvPr>
            <p:ph idx="1" type="body"/>
          </p:nvPr>
        </p:nvSpPr>
        <p:spPr>
          <a:xfrm>
            <a:off x="3499105" y="1188720"/>
            <a:ext cx="5168646" cy="3181350"/>
          </a:xfrm>
          <a:prstGeom prst="rect">
            <a:avLst/>
          </a:prstGeom>
          <a:noFill/>
          <a:ln>
            <a:noFill/>
          </a:ln>
        </p:spPr>
        <p:txBody>
          <a:bodyPr anchorCtr="0" anchor="t" bIns="45700" lIns="54850" spcFirstLastPara="1" rIns="91425" wrap="square" tIns="0">
            <a:noAutofit/>
          </a:bodyPr>
          <a:lstStyle>
            <a:lvl1pPr indent="-228600" lvl="0" marL="457200" algn="l">
              <a:lnSpc>
                <a:spcPct val="110000"/>
              </a:lnSpc>
              <a:spcBef>
                <a:spcPts val="0"/>
              </a:spcBef>
              <a:spcAft>
                <a:spcPts val="0"/>
              </a:spcAft>
              <a:buSzPts val="2000"/>
              <a:buNone/>
              <a:defRPr>
                <a:latin typeface="Avenir"/>
                <a:ea typeface="Avenir"/>
                <a:cs typeface="Avenir"/>
                <a:sym typeface="Avenir"/>
              </a:defRPr>
            </a:lvl1pPr>
            <a:lvl2pPr indent="-331469" lvl="1" marL="914400" algn="l">
              <a:lnSpc>
                <a:spcPct val="106666"/>
              </a:lnSpc>
              <a:spcBef>
                <a:spcPts val="600"/>
              </a:spcBef>
              <a:spcAft>
                <a:spcPts val="0"/>
              </a:spcAft>
              <a:buSzPts val="1620"/>
              <a:buFont typeface="Noto Sans Symbols"/>
              <a:buChar char="▪"/>
              <a:defRPr sz="1350">
                <a:latin typeface="Avenir"/>
                <a:ea typeface="Avenir"/>
                <a:cs typeface="Avenir"/>
                <a:sym typeface="Avenir"/>
              </a:defRPr>
            </a:lvl2pPr>
            <a:lvl3pPr indent="-331469" lvl="2" marL="1371600" algn="l">
              <a:lnSpc>
                <a:spcPct val="100000"/>
              </a:lnSpc>
              <a:spcBef>
                <a:spcPts val="600"/>
              </a:spcBef>
              <a:spcAft>
                <a:spcPts val="0"/>
              </a:spcAft>
              <a:buClr>
                <a:schemeClr val="accent2"/>
              </a:buClr>
              <a:buSzPts val="1620"/>
              <a:buFont typeface="Arial"/>
              <a:buChar char="•"/>
              <a:defRPr sz="1350">
                <a:latin typeface="Avenir"/>
                <a:ea typeface="Avenir"/>
                <a:cs typeface="Avenir"/>
                <a:sym typeface="Avenir"/>
              </a:defRPr>
            </a:lvl3pPr>
            <a:lvl4pPr indent="-330200" lvl="3" marL="1828800" algn="l">
              <a:lnSpc>
                <a:spcPct val="100000"/>
              </a:lnSpc>
              <a:spcBef>
                <a:spcPts val="600"/>
              </a:spcBef>
              <a:spcAft>
                <a:spcPts val="0"/>
              </a:spcAft>
              <a:buClr>
                <a:schemeClr val="dk1"/>
              </a:buClr>
              <a:buSzPts val="1600"/>
              <a:buChar char="–"/>
              <a:defRPr sz="1200">
                <a:latin typeface="Avenir"/>
                <a:ea typeface="Avenir"/>
                <a:cs typeface="Avenir"/>
                <a:sym typeface="Avenir"/>
              </a:defRPr>
            </a:lvl4pPr>
            <a:lvl5pPr indent="-330200" lvl="4" marL="2286000" algn="l">
              <a:lnSpc>
                <a:spcPct val="100000"/>
              </a:lnSpc>
              <a:spcBef>
                <a:spcPts val="600"/>
              </a:spcBef>
              <a:spcAft>
                <a:spcPts val="0"/>
              </a:spcAft>
              <a:buClr>
                <a:schemeClr val="dk1"/>
              </a:buClr>
              <a:buSzPts val="1600"/>
              <a:buChar char="•"/>
              <a:defRPr sz="1200">
                <a:latin typeface="Avenir"/>
                <a:ea typeface="Avenir"/>
                <a:cs typeface="Avenir"/>
                <a:sym typeface="Avenir"/>
              </a:defRPr>
            </a:lvl5pPr>
            <a:lvl6pPr indent="-342900" lvl="5" marL="2743200" algn="l">
              <a:lnSpc>
                <a:spcPct val="100000"/>
              </a:lnSpc>
              <a:spcBef>
                <a:spcPts val="60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29" name="Shape 29"/>
        <p:cNvGrpSpPr/>
        <p:nvPr/>
      </p:nvGrpSpPr>
      <p:grpSpPr>
        <a:xfrm>
          <a:off x="0" y="0"/>
          <a:ext cx="0" cy="0"/>
          <a:chOff x="0" y="0"/>
          <a:chExt cx="0" cy="0"/>
        </a:xfrm>
      </p:grpSpPr>
      <p:sp>
        <p:nvSpPr>
          <p:cNvPr id="30" name="Google Shape;30;p16"/>
          <p:cNvSpPr txBox="1"/>
          <p:nvPr>
            <p:ph idx="1" type="body"/>
          </p:nvPr>
        </p:nvSpPr>
        <p:spPr>
          <a:xfrm>
            <a:off x="457200" y="1081143"/>
            <a:ext cx="8229600" cy="3680167"/>
          </a:xfrm>
          <a:prstGeom prst="rect">
            <a:avLst/>
          </a:prstGeom>
          <a:noFill/>
          <a:ln>
            <a:noFill/>
          </a:ln>
        </p:spPr>
        <p:txBody>
          <a:bodyPr anchorCtr="0" anchor="t" bIns="0" lIns="0" spcFirstLastPara="1" rIns="0" wrap="square" tIns="0">
            <a:noAutofit/>
          </a:bodyPr>
          <a:lstStyle>
            <a:lvl1pPr indent="-365760" lvl="0" marL="457200" algn="l">
              <a:lnSpc>
                <a:spcPct val="100000"/>
              </a:lnSpc>
              <a:spcBef>
                <a:spcPts val="1350"/>
              </a:spcBef>
              <a:spcAft>
                <a:spcPts val="0"/>
              </a:spcAft>
              <a:buSzPts val="2160"/>
              <a:buChar char="▪"/>
              <a:defRPr/>
            </a:lvl1pPr>
            <a:lvl2pPr indent="-342900" lvl="1" marL="914400" algn="l">
              <a:lnSpc>
                <a:spcPct val="100000"/>
              </a:lnSpc>
              <a:spcBef>
                <a:spcPts val="0"/>
              </a:spcBef>
              <a:spcAft>
                <a:spcPts val="0"/>
              </a:spcAft>
              <a:buClr>
                <a:schemeClr val="dk1"/>
              </a:buClr>
              <a:buSzPts val="1800"/>
              <a:buChar char="—"/>
              <a:defRPr/>
            </a:lvl2pPr>
            <a:lvl3pPr indent="-331469" lvl="2" marL="1371600" algn="l">
              <a:lnSpc>
                <a:spcPct val="100000"/>
              </a:lnSpc>
              <a:spcBef>
                <a:spcPts val="0"/>
              </a:spcBef>
              <a:spcAft>
                <a:spcPts val="0"/>
              </a:spcAft>
              <a:buClr>
                <a:schemeClr val="dk1"/>
              </a:buClr>
              <a:buSzPts val="1620"/>
              <a:buChar char="•"/>
              <a:defRPr/>
            </a:lvl3pPr>
            <a:lvl4pPr indent="-330200" lvl="3" marL="1828800" algn="l">
              <a:lnSpc>
                <a:spcPct val="100000"/>
              </a:lnSpc>
              <a:spcBef>
                <a:spcPts val="0"/>
              </a:spcBef>
              <a:spcAft>
                <a:spcPts val="0"/>
              </a:spcAft>
              <a:buClr>
                <a:schemeClr val="dk1"/>
              </a:buClr>
              <a:buSzPts val="1600"/>
              <a:buChar char="–"/>
              <a:defRPr/>
            </a:lvl4pPr>
            <a:lvl5pPr indent="-330200" lvl="4" marL="2286000" algn="l">
              <a:lnSpc>
                <a:spcPct val="100000"/>
              </a:lnSpc>
              <a:spcBef>
                <a:spcPts val="0"/>
              </a:spcBef>
              <a:spcAft>
                <a:spcPts val="0"/>
              </a:spcAft>
              <a:buClr>
                <a:schemeClr val="dk1"/>
              </a:buClr>
              <a:buSzPts val="1600"/>
              <a:buChar char="•"/>
              <a:defRPr/>
            </a:lvl5pPr>
            <a:lvl6pPr indent="-342900" lvl="5" marL="2743200" algn="l">
              <a:lnSpc>
                <a:spcPct val="100000"/>
              </a:lnSpc>
              <a:spcBef>
                <a:spcPts val="27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
        <p:nvSpPr>
          <p:cNvPr id="31" name="Google Shape;31;p16"/>
          <p:cNvSpPr txBox="1"/>
          <p:nvPr>
            <p:ph type="title"/>
          </p:nvPr>
        </p:nvSpPr>
        <p:spPr>
          <a:xfrm>
            <a:off x="457200" y="164632"/>
            <a:ext cx="8229600" cy="756578"/>
          </a:xfrm>
          <a:prstGeom prst="rect">
            <a:avLst/>
          </a:prstGeom>
          <a:noFill/>
          <a:ln>
            <a:noFill/>
          </a:ln>
        </p:spPr>
        <p:txBody>
          <a:bodyPr anchorCtr="0" anchor="ctr" bIns="45700" lIns="0" spcFirstLastPara="1" rIns="45700" wrap="square" tIns="45700">
            <a:noAutofit/>
          </a:bodyPr>
          <a:lstStyle>
            <a:lvl1pPr lvl="0" algn="l">
              <a:lnSpc>
                <a:spcPct val="90000"/>
              </a:lnSpc>
              <a:spcBef>
                <a:spcPts val="0"/>
              </a:spcBef>
              <a:spcAft>
                <a:spcPts val="0"/>
              </a:spcAft>
              <a:buClr>
                <a:srgbClr val="36609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32" name="Shape 32"/>
        <p:cNvGrpSpPr/>
        <p:nvPr/>
      </p:nvGrpSpPr>
      <p:grpSpPr>
        <a:xfrm>
          <a:off x="0" y="0"/>
          <a:ext cx="0" cy="0"/>
          <a:chOff x="0" y="0"/>
          <a:chExt cx="0" cy="0"/>
        </a:xfrm>
      </p:grpSpPr>
      <p:sp>
        <p:nvSpPr>
          <p:cNvPr id="33" name="Google Shape;33;p22"/>
          <p:cNvSpPr txBox="1"/>
          <p:nvPr>
            <p:ph type="title"/>
          </p:nvPr>
        </p:nvSpPr>
        <p:spPr>
          <a:xfrm>
            <a:off x="457200" y="165102"/>
            <a:ext cx="8229600" cy="754380"/>
          </a:xfrm>
          <a:prstGeom prst="rect">
            <a:avLst/>
          </a:prstGeom>
          <a:noFill/>
          <a:ln>
            <a:noFill/>
          </a:ln>
        </p:spPr>
        <p:txBody>
          <a:bodyPr anchorCtr="0" anchor="ctr" bIns="45700" lIns="0" spcFirstLastPara="1" rIns="45700" wrap="square" tIns="45700">
            <a:noAutofit/>
          </a:bodyPr>
          <a:lstStyle>
            <a:lvl1pPr lvl="0" algn="l">
              <a:lnSpc>
                <a:spcPct val="90000"/>
              </a:lnSpc>
              <a:spcBef>
                <a:spcPts val="0"/>
              </a:spcBef>
              <a:spcAft>
                <a:spcPts val="0"/>
              </a:spcAft>
              <a:buClr>
                <a:srgbClr val="36609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with side-text-Left">
  <p:cSld name="4_Title with side-text-Left">
    <p:spTree>
      <p:nvGrpSpPr>
        <p:cNvPr id="34" name="Shape 34"/>
        <p:cNvGrpSpPr/>
        <p:nvPr/>
      </p:nvGrpSpPr>
      <p:grpSpPr>
        <a:xfrm>
          <a:off x="0" y="0"/>
          <a:ext cx="0" cy="0"/>
          <a:chOff x="0" y="0"/>
          <a:chExt cx="0" cy="0"/>
        </a:xfrm>
      </p:grpSpPr>
      <p:sp>
        <p:nvSpPr>
          <p:cNvPr id="35" name="Google Shape;35;p23"/>
          <p:cNvSpPr txBox="1"/>
          <p:nvPr>
            <p:ph type="title"/>
          </p:nvPr>
        </p:nvSpPr>
        <p:spPr>
          <a:xfrm>
            <a:off x="457200" y="165102"/>
            <a:ext cx="8229600" cy="754380"/>
          </a:xfrm>
          <a:prstGeom prst="rect">
            <a:avLst/>
          </a:prstGeom>
          <a:noFill/>
          <a:ln>
            <a:noFill/>
          </a:ln>
        </p:spPr>
        <p:txBody>
          <a:bodyPr anchorCtr="0" anchor="ctr" bIns="45700" lIns="0" spcFirstLastPara="1" rIns="45700" wrap="square" tIns="45700">
            <a:noAutofit/>
          </a:bodyPr>
          <a:lstStyle>
            <a:lvl1pPr lvl="0" algn="l">
              <a:lnSpc>
                <a:spcPct val="90000"/>
              </a:lnSpc>
              <a:spcBef>
                <a:spcPts val="0"/>
              </a:spcBef>
              <a:spcAft>
                <a:spcPts val="0"/>
              </a:spcAft>
              <a:buClr>
                <a:srgbClr val="366092"/>
              </a:buClr>
              <a:buSzPts val="32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3"/>
          <p:cNvSpPr txBox="1"/>
          <p:nvPr>
            <p:ph idx="1" type="body"/>
          </p:nvPr>
        </p:nvSpPr>
        <p:spPr>
          <a:xfrm>
            <a:off x="465826" y="1077516"/>
            <a:ext cx="3968496" cy="3661149"/>
          </a:xfrm>
          <a:prstGeom prst="rect">
            <a:avLst/>
          </a:prstGeom>
          <a:noFill/>
          <a:ln>
            <a:noFill/>
          </a:ln>
        </p:spPr>
        <p:txBody>
          <a:bodyPr anchorCtr="0" anchor="t" bIns="0" lIns="0" spcFirstLastPara="1" rIns="0" wrap="square" tIns="0">
            <a:noAutofit/>
          </a:bodyPr>
          <a:lstStyle>
            <a:lvl1pPr indent="-365760" lvl="0" marL="457200" algn="l">
              <a:lnSpc>
                <a:spcPct val="100000"/>
              </a:lnSpc>
              <a:spcBef>
                <a:spcPts val="900"/>
              </a:spcBef>
              <a:spcAft>
                <a:spcPts val="0"/>
              </a:spcAft>
              <a:buSzPts val="2160"/>
              <a:buChar char="▪"/>
              <a:defRPr/>
            </a:lvl1pPr>
            <a:lvl2pPr indent="-342900" lvl="1" marL="914400" algn="l">
              <a:lnSpc>
                <a:spcPct val="100000"/>
              </a:lnSpc>
              <a:spcBef>
                <a:spcPts val="450"/>
              </a:spcBef>
              <a:spcAft>
                <a:spcPts val="0"/>
              </a:spcAft>
              <a:buClr>
                <a:schemeClr val="dk1"/>
              </a:buClr>
              <a:buSzPts val="1800"/>
              <a:buChar char="—"/>
              <a:defRPr/>
            </a:lvl2pPr>
            <a:lvl3pPr indent="-331469" lvl="2" marL="1371600" algn="l">
              <a:lnSpc>
                <a:spcPct val="100000"/>
              </a:lnSpc>
              <a:spcBef>
                <a:spcPts val="450"/>
              </a:spcBef>
              <a:spcAft>
                <a:spcPts val="0"/>
              </a:spcAft>
              <a:buClr>
                <a:schemeClr val="dk1"/>
              </a:buClr>
              <a:buSzPts val="1620"/>
              <a:buChar char="•"/>
              <a:defRPr/>
            </a:lvl3pPr>
            <a:lvl4pPr indent="-330200" lvl="3" marL="1828800" algn="l">
              <a:lnSpc>
                <a:spcPct val="100000"/>
              </a:lnSpc>
              <a:spcBef>
                <a:spcPts val="450"/>
              </a:spcBef>
              <a:spcAft>
                <a:spcPts val="0"/>
              </a:spcAft>
              <a:buClr>
                <a:schemeClr val="dk1"/>
              </a:buClr>
              <a:buSzPts val="1600"/>
              <a:buChar char="–"/>
              <a:defRPr/>
            </a:lvl4pPr>
            <a:lvl5pPr indent="-330200" lvl="4" marL="2286000" algn="l">
              <a:lnSpc>
                <a:spcPct val="100000"/>
              </a:lnSpc>
              <a:spcBef>
                <a:spcPts val="450"/>
              </a:spcBef>
              <a:spcAft>
                <a:spcPts val="0"/>
              </a:spcAft>
              <a:buClr>
                <a:schemeClr val="dk1"/>
              </a:buClr>
              <a:buSzPts val="1600"/>
              <a:buChar char="•"/>
              <a:defRPr/>
            </a:lvl5pPr>
            <a:lvl6pPr indent="-342900" lvl="5" marL="2743200" algn="l">
              <a:lnSpc>
                <a:spcPct val="100000"/>
              </a:lnSpc>
              <a:spcBef>
                <a:spcPts val="45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end page" showMasterSp="0">
  <p:cSld name="10_end page">
    <p:bg>
      <p:bgPr>
        <a:solidFill>
          <a:srgbClr val="0F4F97"/>
        </a:solidFill>
      </p:bgPr>
    </p:bg>
    <p:spTree>
      <p:nvGrpSpPr>
        <p:cNvPr id="37" name="Shape 37"/>
        <p:cNvGrpSpPr/>
        <p:nvPr/>
      </p:nvGrpSpPr>
      <p:grpSpPr>
        <a:xfrm>
          <a:off x="0" y="0"/>
          <a:ext cx="0" cy="0"/>
          <a:chOff x="0" y="0"/>
          <a:chExt cx="0" cy="0"/>
        </a:xfrm>
      </p:grpSpPr>
      <p:pic>
        <p:nvPicPr>
          <p:cNvPr descr="LLNL_Logo_WHT-LRG.png" id="38" name="Google Shape;38;p24"/>
          <p:cNvPicPr preferRelativeResize="0"/>
          <p:nvPr/>
        </p:nvPicPr>
        <p:blipFill rotWithShape="1">
          <a:blip r:embed="rId2">
            <a:alphaModFix/>
          </a:blip>
          <a:srcRect b="0" l="0" r="0" t="0"/>
          <a:stretch/>
        </p:blipFill>
        <p:spPr>
          <a:xfrm>
            <a:off x="721852" y="4078115"/>
            <a:ext cx="3602736" cy="45585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with side-text-Right">
  <p:cSld name="5_Title with side-text-Right">
    <p:spTree>
      <p:nvGrpSpPr>
        <p:cNvPr id="39" name="Shape 39"/>
        <p:cNvGrpSpPr/>
        <p:nvPr/>
      </p:nvGrpSpPr>
      <p:grpSpPr>
        <a:xfrm>
          <a:off x="0" y="0"/>
          <a:ext cx="0" cy="0"/>
          <a:chOff x="0" y="0"/>
          <a:chExt cx="0" cy="0"/>
        </a:xfrm>
      </p:grpSpPr>
      <p:sp>
        <p:nvSpPr>
          <p:cNvPr id="40" name="Google Shape;40;p25"/>
          <p:cNvSpPr txBox="1"/>
          <p:nvPr>
            <p:ph type="title"/>
          </p:nvPr>
        </p:nvSpPr>
        <p:spPr>
          <a:xfrm>
            <a:off x="457200" y="165102"/>
            <a:ext cx="8229600" cy="754380"/>
          </a:xfrm>
          <a:prstGeom prst="rect">
            <a:avLst/>
          </a:prstGeom>
          <a:noFill/>
          <a:ln>
            <a:noFill/>
          </a:ln>
        </p:spPr>
        <p:txBody>
          <a:bodyPr anchorCtr="0" anchor="ctr" bIns="45700" lIns="0" spcFirstLastPara="1" rIns="45700" wrap="square" tIns="45700">
            <a:noAutofit/>
          </a:bodyPr>
          <a:lstStyle>
            <a:lvl1pPr lvl="0" algn="l">
              <a:lnSpc>
                <a:spcPct val="90000"/>
              </a:lnSpc>
              <a:spcBef>
                <a:spcPts val="0"/>
              </a:spcBef>
              <a:spcAft>
                <a:spcPts val="0"/>
              </a:spcAft>
              <a:buClr>
                <a:srgbClr val="366092"/>
              </a:buClr>
              <a:buSzPts val="32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5"/>
          <p:cNvSpPr txBox="1"/>
          <p:nvPr>
            <p:ph idx="1" type="body"/>
          </p:nvPr>
        </p:nvSpPr>
        <p:spPr>
          <a:xfrm>
            <a:off x="4726214" y="1077516"/>
            <a:ext cx="3968496" cy="3661149"/>
          </a:xfrm>
          <a:prstGeom prst="rect">
            <a:avLst/>
          </a:prstGeom>
          <a:noFill/>
          <a:ln>
            <a:noFill/>
          </a:ln>
        </p:spPr>
        <p:txBody>
          <a:bodyPr anchorCtr="0" anchor="t" bIns="0" lIns="0" spcFirstLastPara="1" rIns="0" wrap="square" tIns="0">
            <a:noAutofit/>
          </a:bodyPr>
          <a:lstStyle>
            <a:lvl1pPr indent="-365760" lvl="0" marL="457200" algn="l">
              <a:lnSpc>
                <a:spcPct val="100000"/>
              </a:lnSpc>
              <a:spcBef>
                <a:spcPts val="900"/>
              </a:spcBef>
              <a:spcAft>
                <a:spcPts val="0"/>
              </a:spcAft>
              <a:buSzPts val="2160"/>
              <a:buChar char="▪"/>
              <a:defRPr/>
            </a:lvl1pPr>
            <a:lvl2pPr indent="-342900" lvl="1" marL="914400" algn="l">
              <a:lnSpc>
                <a:spcPct val="100000"/>
              </a:lnSpc>
              <a:spcBef>
                <a:spcPts val="450"/>
              </a:spcBef>
              <a:spcAft>
                <a:spcPts val="0"/>
              </a:spcAft>
              <a:buClr>
                <a:schemeClr val="dk1"/>
              </a:buClr>
              <a:buSzPts val="1800"/>
              <a:buChar char="—"/>
              <a:defRPr/>
            </a:lvl2pPr>
            <a:lvl3pPr indent="-331469" lvl="2" marL="1371600" algn="l">
              <a:lnSpc>
                <a:spcPct val="100000"/>
              </a:lnSpc>
              <a:spcBef>
                <a:spcPts val="450"/>
              </a:spcBef>
              <a:spcAft>
                <a:spcPts val="0"/>
              </a:spcAft>
              <a:buClr>
                <a:schemeClr val="dk1"/>
              </a:buClr>
              <a:buSzPts val="1620"/>
              <a:buChar char="•"/>
              <a:defRPr/>
            </a:lvl3pPr>
            <a:lvl4pPr indent="-330200" lvl="3" marL="1828800" algn="l">
              <a:lnSpc>
                <a:spcPct val="100000"/>
              </a:lnSpc>
              <a:spcBef>
                <a:spcPts val="450"/>
              </a:spcBef>
              <a:spcAft>
                <a:spcPts val="0"/>
              </a:spcAft>
              <a:buClr>
                <a:schemeClr val="dk1"/>
              </a:buClr>
              <a:buSzPts val="1600"/>
              <a:buChar char="–"/>
              <a:defRPr/>
            </a:lvl4pPr>
            <a:lvl5pPr indent="-330200" lvl="4" marL="2286000" algn="l">
              <a:lnSpc>
                <a:spcPct val="100000"/>
              </a:lnSpc>
              <a:spcBef>
                <a:spcPts val="450"/>
              </a:spcBef>
              <a:spcAft>
                <a:spcPts val="0"/>
              </a:spcAft>
              <a:buClr>
                <a:schemeClr val="dk1"/>
              </a:buClr>
              <a:buSzPts val="1600"/>
              <a:buChar char="•"/>
              <a:defRPr/>
            </a:lvl5pPr>
            <a:lvl6pPr indent="-342900" lvl="5" marL="2743200" algn="l">
              <a:lnSpc>
                <a:spcPct val="100000"/>
              </a:lnSpc>
              <a:spcBef>
                <a:spcPts val="45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with side-by-side text">
  <p:cSld name="6_Title with side-by-side text">
    <p:spTree>
      <p:nvGrpSpPr>
        <p:cNvPr id="42" name="Shape 42"/>
        <p:cNvGrpSpPr/>
        <p:nvPr/>
      </p:nvGrpSpPr>
      <p:grpSpPr>
        <a:xfrm>
          <a:off x="0" y="0"/>
          <a:ext cx="0" cy="0"/>
          <a:chOff x="0" y="0"/>
          <a:chExt cx="0" cy="0"/>
        </a:xfrm>
      </p:grpSpPr>
      <p:sp>
        <p:nvSpPr>
          <p:cNvPr id="43" name="Google Shape;43;p26"/>
          <p:cNvSpPr txBox="1"/>
          <p:nvPr>
            <p:ph type="title"/>
          </p:nvPr>
        </p:nvSpPr>
        <p:spPr>
          <a:xfrm>
            <a:off x="457200" y="165102"/>
            <a:ext cx="8229600" cy="754380"/>
          </a:xfrm>
          <a:prstGeom prst="rect">
            <a:avLst/>
          </a:prstGeom>
          <a:noFill/>
          <a:ln>
            <a:noFill/>
          </a:ln>
        </p:spPr>
        <p:txBody>
          <a:bodyPr anchorCtr="0" anchor="ctr" bIns="45700" lIns="0" spcFirstLastPara="1" rIns="45700" wrap="square" tIns="45700">
            <a:noAutofit/>
          </a:bodyPr>
          <a:lstStyle>
            <a:lvl1pPr lvl="0" algn="l">
              <a:lnSpc>
                <a:spcPct val="90000"/>
              </a:lnSpc>
              <a:spcBef>
                <a:spcPts val="0"/>
              </a:spcBef>
              <a:spcAft>
                <a:spcPts val="0"/>
              </a:spcAft>
              <a:buClr>
                <a:srgbClr val="366092"/>
              </a:buClr>
              <a:buSzPts val="32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6"/>
          <p:cNvSpPr txBox="1"/>
          <p:nvPr>
            <p:ph idx="1" type="body"/>
          </p:nvPr>
        </p:nvSpPr>
        <p:spPr>
          <a:xfrm>
            <a:off x="465826" y="1077516"/>
            <a:ext cx="3968496" cy="3661149"/>
          </a:xfrm>
          <a:prstGeom prst="rect">
            <a:avLst/>
          </a:prstGeom>
          <a:noFill/>
          <a:ln>
            <a:noFill/>
          </a:ln>
        </p:spPr>
        <p:txBody>
          <a:bodyPr anchorCtr="0" anchor="t" bIns="0" lIns="0" spcFirstLastPara="1" rIns="0" wrap="square" tIns="0">
            <a:noAutofit/>
          </a:bodyPr>
          <a:lstStyle>
            <a:lvl1pPr indent="-365760" lvl="0" marL="457200" algn="l">
              <a:lnSpc>
                <a:spcPct val="100000"/>
              </a:lnSpc>
              <a:spcBef>
                <a:spcPts val="900"/>
              </a:spcBef>
              <a:spcAft>
                <a:spcPts val="0"/>
              </a:spcAft>
              <a:buSzPts val="2160"/>
              <a:buChar char="▪"/>
              <a:defRPr/>
            </a:lvl1pPr>
            <a:lvl2pPr indent="-342900" lvl="1" marL="914400" algn="l">
              <a:lnSpc>
                <a:spcPct val="100000"/>
              </a:lnSpc>
              <a:spcBef>
                <a:spcPts val="450"/>
              </a:spcBef>
              <a:spcAft>
                <a:spcPts val="0"/>
              </a:spcAft>
              <a:buClr>
                <a:schemeClr val="dk1"/>
              </a:buClr>
              <a:buSzPts val="1800"/>
              <a:buChar char="—"/>
              <a:defRPr/>
            </a:lvl2pPr>
            <a:lvl3pPr indent="-331469" lvl="2" marL="1371600" algn="l">
              <a:lnSpc>
                <a:spcPct val="100000"/>
              </a:lnSpc>
              <a:spcBef>
                <a:spcPts val="450"/>
              </a:spcBef>
              <a:spcAft>
                <a:spcPts val="0"/>
              </a:spcAft>
              <a:buClr>
                <a:schemeClr val="dk1"/>
              </a:buClr>
              <a:buSzPts val="1620"/>
              <a:buChar char="•"/>
              <a:defRPr/>
            </a:lvl3pPr>
            <a:lvl4pPr indent="-330200" lvl="3" marL="1828800" algn="l">
              <a:lnSpc>
                <a:spcPct val="100000"/>
              </a:lnSpc>
              <a:spcBef>
                <a:spcPts val="450"/>
              </a:spcBef>
              <a:spcAft>
                <a:spcPts val="0"/>
              </a:spcAft>
              <a:buClr>
                <a:schemeClr val="dk1"/>
              </a:buClr>
              <a:buSzPts val="1600"/>
              <a:buChar char="–"/>
              <a:defRPr/>
            </a:lvl4pPr>
            <a:lvl5pPr indent="-330200" lvl="4" marL="2286000" algn="l">
              <a:lnSpc>
                <a:spcPct val="100000"/>
              </a:lnSpc>
              <a:spcBef>
                <a:spcPts val="450"/>
              </a:spcBef>
              <a:spcAft>
                <a:spcPts val="0"/>
              </a:spcAft>
              <a:buClr>
                <a:schemeClr val="dk1"/>
              </a:buClr>
              <a:buSzPts val="1600"/>
              <a:buChar char="•"/>
              <a:defRPr/>
            </a:lvl5pPr>
            <a:lvl6pPr indent="-342900" lvl="5" marL="2743200" algn="l">
              <a:lnSpc>
                <a:spcPct val="100000"/>
              </a:lnSpc>
              <a:spcBef>
                <a:spcPts val="45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
        <p:nvSpPr>
          <p:cNvPr id="45" name="Google Shape;45;p26"/>
          <p:cNvSpPr txBox="1"/>
          <p:nvPr>
            <p:ph idx="2" type="body"/>
          </p:nvPr>
        </p:nvSpPr>
        <p:spPr>
          <a:xfrm>
            <a:off x="4718649" y="1077516"/>
            <a:ext cx="3968496" cy="3661149"/>
          </a:xfrm>
          <a:prstGeom prst="rect">
            <a:avLst/>
          </a:prstGeom>
          <a:noFill/>
          <a:ln>
            <a:noFill/>
          </a:ln>
        </p:spPr>
        <p:txBody>
          <a:bodyPr anchorCtr="0" anchor="t" bIns="0" lIns="0" spcFirstLastPara="1" rIns="0" wrap="square" tIns="0">
            <a:noAutofit/>
          </a:bodyPr>
          <a:lstStyle>
            <a:lvl1pPr indent="-365760" lvl="0" marL="457200" algn="l">
              <a:lnSpc>
                <a:spcPct val="100000"/>
              </a:lnSpc>
              <a:spcBef>
                <a:spcPts val="900"/>
              </a:spcBef>
              <a:spcAft>
                <a:spcPts val="0"/>
              </a:spcAft>
              <a:buSzPts val="2160"/>
              <a:buChar char="▪"/>
              <a:defRPr/>
            </a:lvl1pPr>
            <a:lvl2pPr indent="-342900" lvl="1" marL="914400" algn="l">
              <a:lnSpc>
                <a:spcPct val="100000"/>
              </a:lnSpc>
              <a:spcBef>
                <a:spcPts val="450"/>
              </a:spcBef>
              <a:spcAft>
                <a:spcPts val="0"/>
              </a:spcAft>
              <a:buClr>
                <a:schemeClr val="dk1"/>
              </a:buClr>
              <a:buSzPts val="1800"/>
              <a:buChar char="—"/>
              <a:defRPr/>
            </a:lvl2pPr>
            <a:lvl3pPr indent="-331469" lvl="2" marL="1371600" algn="l">
              <a:lnSpc>
                <a:spcPct val="100000"/>
              </a:lnSpc>
              <a:spcBef>
                <a:spcPts val="450"/>
              </a:spcBef>
              <a:spcAft>
                <a:spcPts val="0"/>
              </a:spcAft>
              <a:buClr>
                <a:schemeClr val="dk1"/>
              </a:buClr>
              <a:buSzPts val="1620"/>
              <a:buChar char="•"/>
              <a:defRPr/>
            </a:lvl3pPr>
            <a:lvl4pPr indent="-330200" lvl="3" marL="1828800" algn="l">
              <a:lnSpc>
                <a:spcPct val="100000"/>
              </a:lnSpc>
              <a:spcBef>
                <a:spcPts val="450"/>
              </a:spcBef>
              <a:spcAft>
                <a:spcPts val="0"/>
              </a:spcAft>
              <a:buClr>
                <a:schemeClr val="dk1"/>
              </a:buClr>
              <a:buSzPts val="1600"/>
              <a:buChar char="–"/>
              <a:defRPr/>
            </a:lvl4pPr>
            <a:lvl5pPr indent="-330200" lvl="4" marL="2286000" algn="l">
              <a:lnSpc>
                <a:spcPct val="100000"/>
              </a:lnSpc>
              <a:spcBef>
                <a:spcPts val="450"/>
              </a:spcBef>
              <a:spcAft>
                <a:spcPts val="0"/>
              </a:spcAft>
              <a:buClr>
                <a:schemeClr val="dk1"/>
              </a:buClr>
              <a:buSzPts val="1600"/>
              <a:buChar char="•"/>
              <a:defRPr/>
            </a:lvl5pPr>
            <a:lvl6pPr indent="-342900" lvl="5" marL="2743200" algn="l">
              <a:lnSpc>
                <a:spcPct val="100000"/>
              </a:lnSpc>
              <a:spcBef>
                <a:spcPts val="450"/>
              </a:spcBef>
              <a:spcAft>
                <a:spcPts val="0"/>
              </a:spcAft>
              <a:buSzPts val="1800"/>
              <a:buChar char="●"/>
              <a:defRPr/>
            </a:lvl6pPr>
            <a:lvl7pPr indent="-342900" lvl="6" marL="3200400" algn="l">
              <a:lnSpc>
                <a:spcPct val="100000"/>
              </a:lnSpc>
              <a:spcBef>
                <a:spcPts val="270"/>
              </a:spcBef>
              <a:spcAft>
                <a:spcPts val="0"/>
              </a:spcAft>
              <a:buSzPts val="1800"/>
              <a:buChar char="●"/>
              <a:defRPr/>
            </a:lvl7pPr>
            <a:lvl8pPr indent="-342900" lvl="7" marL="3657600" algn="l">
              <a:lnSpc>
                <a:spcPct val="100000"/>
              </a:lnSpc>
              <a:spcBef>
                <a:spcPts val="270"/>
              </a:spcBef>
              <a:spcAft>
                <a:spcPts val="0"/>
              </a:spcAft>
              <a:buSzPts val="1800"/>
              <a:buChar char="●"/>
              <a:defRPr/>
            </a:lvl8pPr>
            <a:lvl9pPr indent="-342900" lvl="8" marL="4114800" algn="l">
              <a:lnSpc>
                <a:spcPct val="100000"/>
              </a:lnSpc>
              <a:spcBef>
                <a:spcPts val="270"/>
              </a:spcBef>
              <a:spcAft>
                <a:spcPts val="0"/>
              </a:spcAft>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Full Image with Title">
  <p:cSld name="7_Full Image with Title">
    <p:spTree>
      <p:nvGrpSpPr>
        <p:cNvPr id="46" name="Shape 46"/>
        <p:cNvGrpSpPr/>
        <p:nvPr/>
      </p:nvGrpSpPr>
      <p:grpSpPr>
        <a:xfrm>
          <a:off x="0" y="0"/>
          <a:ext cx="0" cy="0"/>
          <a:chOff x="0" y="0"/>
          <a:chExt cx="0" cy="0"/>
        </a:xfrm>
      </p:grpSpPr>
      <p:sp>
        <p:nvSpPr>
          <p:cNvPr id="47" name="Google Shape;47;p27"/>
          <p:cNvSpPr/>
          <p:nvPr>
            <p:ph idx="2" type="pic"/>
          </p:nvPr>
        </p:nvSpPr>
        <p:spPr>
          <a:xfrm>
            <a:off x="0" y="0"/>
            <a:ext cx="9144000" cy="4761782"/>
          </a:xfrm>
          <a:prstGeom prst="rect">
            <a:avLst/>
          </a:prstGeom>
          <a:noFill/>
          <a:ln>
            <a:noFill/>
          </a:ln>
        </p:spPr>
      </p:sp>
      <p:sp>
        <p:nvSpPr>
          <p:cNvPr id="48" name="Google Shape;48;p27"/>
          <p:cNvSpPr txBox="1"/>
          <p:nvPr>
            <p:ph type="title"/>
          </p:nvPr>
        </p:nvSpPr>
        <p:spPr>
          <a:xfrm>
            <a:off x="2" y="2"/>
            <a:ext cx="9143999" cy="921680"/>
          </a:xfrm>
          <a:prstGeom prst="rect">
            <a:avLst/>
          </a:prstGeom>
          <a:solidFill>
            <a:schemeClr val="lt1"/>
          </a:solidFill>
          <a:ln>
            <a:noFill/>
          </a:ln>
        </p:spPr>
        <p:txBody>
          <a:bodyPr anchorCtr="0" anchor="ctr" bIns="45700" lIns="457200" spcFirstLastPara="1" rIns="45700" wrap="square" tIns="45700">
            <a:noAutofit/>
          </a:bodyPr>
          <a:lstStyle>
            <a:lvl1pPr lvl="0" algn="l">
              <a:lnSpc>
                <a:spcPct val="90000"/>
              </a:lnSpc>
              <a:spcBef>
                <a:spcPts val="0"/>
              </a:spcBef>
              <a:spcAft>
                <a:spcPts val="0"/>
              </a:spcAft>
              <a:buClr>
                <a:srgbClr val="366092"/>
              </a:buClr>
              <a:buSzPts val="3200"/>
              <a:buFont typeface="Calibri"/>
              <a:buNone/>
              <a:defRPr b="1" sz="2400">
                <a:solidFill>
                  <a:srgbClr val="366092"/>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Full Image">
  <p:cSld name="8_Full Image">
    <p:spTree>
      <p:nvGrpSpPr>
        <p:cNvPr id="49" name="Shape 49"/>
        <p:cNvGrpSpPr/>
        <p:nvPr/>
      </p:nvGrpSpPr>
      <p:grpSpPr>
        <a:xfrm>
          <a:off x="0" y="0"/>
          <a:ext cx="0" cy="0"/>
          <a:chOff x="0" y="0"/>
          <a:chExt cx="0" cy="0"/>
        </a:xfrm>
      </p:grpSpPr>
      <p:sp>
        <p:nvSpPr>
          <p:cNvPr id="50" name="Google Shape;50;p28"/>
          <p:cNvSpPr/>
          <p:nvPr>
            <p:ph idx="2" type="pic"/>
          </p:nvPr>
        </p:nvSpPr>
        <p:spPr>
          <a:xfrm>
            <a:off x="0" y="0"/>
            <a:ext cx="9144000" cy="4761782"/>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6.png"/><Relationship Id="rId2" Type="http://schemas.openxmlformats.org/officeDocument/2006/relationships/image" Target="../media/image8.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p:nvPr/>
        </p:nvSpPr>
        <p:spPr>
          <a:xfrm>
            <a:off x="0" y="4766310"/>
            <a:ext cx="9144000" cy="377190"/>
          </a:xfrm>
          <a:prstGeom prst="rect">
            <a:avLst/>
          </a:prstGeom>
          <a:solidFill>
            <a:srgbClr val="D8D8D8"/>
          </a:solidFill>
          <a:ln>
            <a:noFill/>
          </a:ln>
        </p:spPr>
        <p:txBody>
          <a:bodyPr anchorCtr="0" anchor="ctr" bIns="34275" lIns="68550" spcFirstLastPara="1" rIns="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chemeClr val="lt1"/>
              </a:solidFill>
              <a:latin typeface="Arial"/>
              <a:ea typeface="Arial"/>
              <a:cs typeface="Arial"/>
              <a:sym typeface="Arial"/>
            </a:endParaRPr>
          </a:p>
        </p:txBody>
      </p:sp>
      <p:pic>
        <p:nvPicPr>
          <p:cNvPr id="11" name="Google Shape;11;p14"/>
          <p:cNvPicPr preferRelativeResize="0"/>
          <p:nvPr/>
        </p:nvPicPr>
        <p:blipFill rotWithShape="1">
          <a:blip r:embed="rId1">
            <a:alphaModFix/>
          </a:blip>
          <a:srcRect b="0" l="0" r="0" t="0"/>
          <a:stretch/>
        </p:blipFill>
        <p:spPr>
          <a:xfrm>
            <a:off x="128016" y="4869180"/>
            <a:ext cx="2743200" cy="212598"/>
          </a:xfrm>
          <a:prstGeom prst="rect">
            <a:avLst/>
          </a:prstGeom>
          <a:noFill/>
          <a:ln>
            <a:noFill/>
          </a:ln>
        </p:spPr>
      </p:pic>
      <p:sp>
        <p:nvSpPr>
          <p:cNvPr id="12" name="Google Shape;12;p14"/>
          <p:cNvSpPr txBox="1"/>
          <p:nvPr>
            <p:ph idx="1" type="body"/>
          </p:nvPr>
        </p:nvSpPr>
        <p:spPr>
          <a:xfrm>
            <a:off x="457200" y="1081143"/>
            <a:ext cx="8229600" cy="3680167"/>
          </a:xfrm>
          <a:prstGeom prst="rect">
            <a:avLst/>
          </a:prstGeom>
          <a:noFill/>
          <a:ln>
            <a:noFill/>
          </a:ln>
        </p:spPr>
        <p:txBody>
          <a:bodyPr anchorCtr="0" anchor="t" bIns="0" lIns="0" spcFirstLastPara="1" rIns="0" wrap="square" tIns="0">
            <a:noAutofit/>
          </a:bodyPr>
          <a:lstStyle>
            <a:lvl1pPr indent="-365760" lvl="0" marL="457200" marR="0" rtl="0" algn="l">
              <a:lnSpc>
                <a:spcPct val="100000"/>
              </a:lnSpc>
              <a:spcBef>
                <a:spcPts val="1800"/>
              </a:spcBef>
              <a:spcAft>
                <a:spcPts val="0"/>
              </a:spcAft>
              <a:buClr>
                <a:srgbClr val="366092"/>
              </a:buClr>
              <a:buSzPts val="2160"/>
              <a:buFont typeface="Noto Sans Symbols"/>
              <a:buChar char="▪"/>
              <a:defRPr b="0" i="0" sz="2400" u="none" cap="none" strike="noStrike">
                <a:solidFill>
                  <a:schemeClr val="dk1"/>
                </a:solidFill>
                <a:latin typeface="Calibri"/>
                <a:ea typeface="Calibri"/>
                <a:cs typeface="Calibri"/>
                <a:sym typeface="Calibri"/>
              </a:defRPr>
            </a:lvl1pPr>
            <a:lvl2pPr indent="-342900" lvl="1" marL="914400" marR="0" rtl="0" algn="l">
              <a:lnSpc>
                <a:spcPct val="100000"/>
              </a:lnSpc>
              <a:spcBef>
                <a:spcPts val="0"/>
              </a:spcBef>
              <a:spcAft>
                <a:spcPts val="0"/>
              </a:spcAft>
              <a:buClr>
                <a:schemeClr val="dk1"/>
              </a:buClr>
              <a:buSzPts val="1800"/>
              <a:buFont typeface="Calibri"/>
              <a:buChar char="—"/>
              <a:defRPr b="0" i="0" sz="2000" u="none" cap="none" strike="noStrike">
                <a:solidFill>
                  <a:schemeClr val="dk1"/>
                </a:solidFill>
                <a:latin typeface="Calibri"/>
                <a:ea typeface="Calibri"/>
                <a:cs typeface="Calibri"/>
                <a:sym typeface="Calibri"/>
              </a:defRPr>
            </a:lvl2pPr>
            <a:lvl3pPr indent="-331469" lvl="2" marL="1371600" marR="0" rtl="0" algn="l">
              <a:lnSpc>
                <a:spcPct val="100000"/>
              </a:lnSpc>
              <a:spcBef>
                <a:spcPts val="0"/>
              </a:spcBef>
              <a:spcAft>
                <a:spcPts val="0"/>
              </a:spcAft>
              <a:buClr>
                <a:schemeClr val="dk1"/>
              </a:buClr>
              <a:buSzPts val="162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100000"/>
              </a:lnSpc>
              <a:spcBef>
                <a:spcPts val="0"/>
              </a:spcBef>
              <a:spcAft>
                <a:spcPts val="0"/>
              </a:spcAft>
              <a:buClr>
                <a:schemeClr val="dk1"/>
              </a:buClr>
              <a:buSzPts val="1600"/>
              <a:buFont typeface="Merriweather Sans"/>
              <a:buChar char="–"/>
              <a:defRPr b="0" i="0" sz="1600" u="none" cap="none" strike="noStrike">
                <a:solidFill>
                  <a:schemeClr val="dk1"/>
                </a:solidFill>
                <a:latin typeface="Calibri"/>
                <a:ea typeface="Calibri"/>
                <a:cs typeface="Calibri"/>
                <a:sym typeface="Calibri"/>
              </a:defRPr>
            </a:lvl4pPr>
            <a:lvl5pPr indent="-330200" lvl="4" marL="2286000" marR="0" rtl="0" algn="l">
              <a:lnSpc>
                <a:spcPct val="100000"/>
              </a:lnSpc>
              <a:spcBef>
                <a:spcPts val="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libri"/>
                <a:ea typeface="Calibri"/>
                <a:cs typeface="Calibri"/>
                <a:sym typeface="Calibri"/>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chemeClr val="dk1"/>
                </a:solidFill>
                <a:latin typeface="Calibri"/>
                <a:ea typeface="Calibri"/>
                <a:cs typeface="Calibri"/>
                <a:sym typeface="Calibri"/>
              </a:defRPr>
            </a:lvl7pPr>
            <a:lvl8pPr indent="-342900" lvl="7" marL="3657600" marR="0" rtl="0" algn="l">
              <a:lnSpc>
                <a:spcPct val="100000"/>
              </a:lnSpc>
              <a:spcBef>
                <a:spcPts val="360"/>
              </a:spcBef>
              <a:spcAft>
                <a:spcPts val="0"/>
              </a:spcAft>
              <a:buClr>
                <a:schemeClr val="accent2"/>
              </a:buClr>
              <a:buSzPts val="1800"/>
              <a:buFont typeface="Noto Sans Symbols"/>
              <a:buChar char="●"/>
              <a:defRPr b="0" i="0" sz="1800" u="none" cap="none" strike="noStrike">
                <a:solidFill>
                  <a:schemeClr val="dk1"/>
                </a:solidFill>
                <a:latin typeface="Calibri"/>
                <a:ea typeface="Calibri"/>
                <a:cs typeface="Calibri"/>
                <a:sym typeface="Calibri"/>
              </a:defRPr>
            </a:lvl8pPr>
            <a:lvl9pPr indent="-342900" lvl="8" marL="41148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dk1"/>
                </a:solidFill>
                <a:latin typeface="Calibri"/>
                <a:ea typeface="Calibri"/>
                <a:cs typeface="Calibri"/>
                <a:sym typeface="Calibri"/>
              </a:defRPr>
            </a:lvl9pPr>
          </a:lstStyle>
          <a:p/>
        </p:txBody>
      </p:sp>
      <p:sp>
        <p:nvSpPr>
          <p:cNvPr id="13" name="Google Shape;13;p14"/>
          <p:cNvSpPr/>
          <p:nvPr/>
        </p:nvSpPr>
        <p:spPr>
          <a:xfrm>
            <a:off x="1" y="4766310"/>
            <a:ext cx="9144000" cy="34290"/>
          </a:xfrm>
          <a:prstGeom prst="rect">
            <a:avLst/>
          </a:prstGeom>
          <a:solidFill>
            <a:srgbClr val="FFFFFF"/>
          </a:solidFill>
          <a:ln>
            <a:noFill/>
          </a:ln>
          <a:effectLst>
            <a:outerShdw blurRad="31750" rotWithShape="0" algn="tl" dir="5400000" dist="10160">
              <a:srgbClr val="000000">
                <a:alpha val="60000"/>
              </a:srgbClr>
            </a:outerShdw>
          </a:effectLst>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350" u="none" cap="none" strike="noStrike">
              <a:solidFill>
                <a:schemeClr val="lt1"/>
              </a:solidFill>
              <a:latin typeface="Arial"/>
              <a:ea typeface="Arial"/>
              <a:cs typeface="Arial"/>
              <a:sym typeface="Arial"/>
            </a:endParaRPr>
          </a:p>
        </p:txBody>
      </p:sp>
      <p:sp>
        <p:nvSpPr>
          <p:cNvPr id="14" name="Google Shape;14;p14"/>
          <p:cNvSpPr txBox="1"/>
          <p:nvPr/>
        </p:nvSpPr>
        <p:spPr>
          <a:xfrm>
            <a:off x="8826125" y="4802441"/>
            <a:ext cx="317877" cy="341060"/>
          </a:xfrm>
          <a:prstGeom prst="rect">
            <a:avLst/>
          </a:prstGeom>
          <a:noFill/>
          <a:ln>
            <a:noFill/>
          </a:ln>
        </p:spPr>
        <p:txBody>
          <a:bodyPr anchorCtr="0" anchor="ctr" bIns="34275" lIns="68550" spcFirstLastPara="1" rIns="34275" wrap="square" tIns="34275">
            <a:noAutofit/>
          </a:bodyPr>
          <a:lstStyle/>
          <a:p>
            <a:pPr indent="0" lvl="0" marL="0" marR="0" rtl="0" algn="r">
              <a:lnSpc>
                <a:spcPct val="100000"/>
              </a:lnSpc>
              <a:spcBef>
                <a:spcPts val="0"/>
              </a:spcBef>
              <a:spcAft>
                <a:spcPts val="0"/>
              </a:spcAft>
              <a:buClr>
                <a:srgbClr val="595959"/>
              </a:buClr>
              <a:buSzPts val="1000"/>
              <a:buFont typeface="Calibri"/>
              <a:buNone/>
            </a:pPr>
            <a:fld id="{00000000-1234-1234-1234-123412341234}" type="slidenum">
              <a:rPr b="0" i="0" lang="en-US" sz="750" u="none" cap="none" strike="noStrike">
                <a:solidFill>
                  <a:srgbClr val="595959"/>
                </a:solidFill>
                <a:latin typeface="Calibri"/>
                <a:ea typeface="Calibri"/>
                <a:cs typeface="Calibri"/>
                <a:sym typeface="Calibri"/>
              </a:rPr>
              <a:t>‹#›</a:t>
            </a:fld>
            <a:endParaRPr b="0" i="0" sz="750" u="none" cap="none" strike="noStrike">
              <a:solidFill>
                <a:srgbClr val="595959"/>
              </a:solidFill>
              <a:latin typeface="Calibri"/>
              <a:ea typeface="Calibri"/>
              <a:cs typeface="Calibri"/>
              <a:sym typeface="Calibri"/>
            </a:endParaRPr>
          </a:p>
        </p:txBody>
      </p:sp>
      <p:sp>
        <p:nvSpPr>
          <p:cNvPr id="15" name="Google Shape;15;p14"/>
          <p:cNvSpPr txBox="1"/>
          <p:nvPr/>
        </p:nvSpPr>
        <p:spPr>
          <a:xfrm>
            <a:off x="484955" y="5023986"/>
            <a:ext cx="873871" cy="6925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US" sz="450" u="none" cap="none" strike="noStrike">
                <a:solidFill>
                  <a:schemeClr val="dk1"/>
                </a:solidFill>
                <a:latin typeface="Arial"/>
                <a:ea typeface="Arial"/>
                <a:cs typeface="Arial"/>
                <a:sym typeface="Arial"/>
              </a:rPr>
              <a:t>LLNL-PRES-xxxxxx</a:t>
            </a:r>
            <a:endParaRPr b="0" i="0" sz="1050" u="none" cap="none" strike="noStrike">
              <a:solidFill>
                <a:srgbClr val="000000"/>
              </a:solidFill>
              <a:latin typeface="Arial"/>
              <a:ea typeface="Arial"/>
              <a:cs typeface="Arial"/>
              <a:sym typeface="Arial"/>
            </a:endParaRPr>
          </a:p>
        </p:txBody>
      </p:sp>
      <p:sp>
        <p:nvSpPr>
          <p:cNvPr id="16" name="Google Shape;16;p14"/>
          <p:cNvSpPr txBox="1"/>
          <p:nvPr>
            <p:ph type="title"/>
          </p:nvPr>
        </p:nvSpPr>
        <p:spPr>
          <a:xfrm>
            <a:off x="457200" y="165102"/>
            <a:ext cx="8229600" cy="754380"/>
          </a:xfrm>
          <a:prstGeom prst="rect">
            <a:avLst/>
          </a:prstGeom>
          <a:noFill/>
          <a:ln>
            <a:noFill/>
          </a:ln>
        </p:spPr>
        <p:txBody>
          <a:bodyPr anchorCtr="0" anchor="ctr" bIns="45700" lIns="0" spcFirstLastPara="1" rIns="45700" wrap="square" tIns="45700">
            <a:noAutofit/>
          </a:bodyPr>
          <a:lstStyle>
            <a:lvl1pPr lvl="0" marR="0" rtl="0" algn="l">
              <a:lnSpc>
                <a:spcPct val="90000"/>
              </a:lnSpc>
              <a:spcBef>
                <a:spcPts val="0"/>
              </a:spcBef>
              <a:spcAft>
                <a:spcPts val="0"/>
              </a:spcAft>
              <a:buClr>
                <a:srgbClr val="366092"/>
              </a:buClr>
              <a:buSzPts val="3200"/>
              <a:buFont typeface="Calibri"/>
              <a:buNone/>
              <a:defRPr b="1" i="0" sz="3200" u="none" cap="none" strike="noStrike">
                <a:solidFill>
                  <a:srgbClr val="36609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cxnSp>
        <p:nvCxnSpPr>
          <p:cNvPr id="17" name="Google Shape;17;p14"/>
          <p:cNvCxnSpPr/>
          <p:nvPr/>
        </p:nvCxnSpPr>
        <p:spPr>
          <a:xfrm>
            <a:off x="-6058" y="950366"/>
            <a:ext cx="9150059" cy="0"/>
          </a:xfrm>
          <a:prstGeom prst="straightConnector1">
            <a:avLst/>
          </a:prstGeom>
          <a:noFill/>
          <a:ln cap="flat" cmpd="sng" w="38100">
            <a:solidFill>
              <a:srgbClr val="366092"/>
            </a:solidFill>
            <a:prstDash val="solid"/>
            <a:round/>
            <a:headEnd len="sm" w="sm" type="none"/>
            <a:tailEnd len="sm" w="sm" type="none"/>
          </a:ln>
        </p:spPr>
      </p:cxnSp>
      <p:pic>
        <p:nvPicPr>
          <p:cNvPr id="18" name="Google Shape;18;p14"/>
          <p:cNvPicPr preferRelativeResize="0"/>
          <p:nvPr/>
        </p:nvPicPr>
        <p:blipFill rotWithShape="1">
          <a:blip r:embed="rId2">
            <a:alphaModFix/>
          </a:blip>
          <a:srcRect b="0" l="0" r="0" t="0"/>
          <a:stretch/>
        </p:blipFill>
        <p:spPr>
          <a:xfrm>
            <a:off x="7909560" y="4834890"/>
            <a:ext cx="978408" cy="28117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mc:Choice Requires="p14">
      <p:transition spd="slow" p14:dur="10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comments" Target="../comments/comment6.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9.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7.xml"/><Relationship Id="rId4" Type="http://schemas.openxmlformats.org/officeDocument/2006/relationships/image" Target="../media/image30.png"/><Relationship Id="rId5"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8.xml"/><Relationship Id="rId4" Type="http://schemas.openxmlformats.org/officeDocument/2006/relationships/image" Target="../media/image25.png"/><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9.xml"/><Relationship Id="rId4" Type="http://schemas.openxmlformats.org/officeDocument/2006/relationships/image" Target="../media/image35.png"/><Relationship Id="rId5"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omments" Target="../comments/comment10.xml"/><Relationship Id="rId4" Type="http://schemas.openxmlformats.org/officeDocument/2006/relationships/image" Target="../media/image36.png"/><Relationship Id="rId5"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11.xml"/><Relationship Id="rId4" Type="http://schemas.openxmlformats.org/officeDocument/2006/relationships/image" Target="../media/image42.png"/><Relationship Id="rId5"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omments" Target="../comments/comment12.xml"/><Relationship Id="rId4" Type="http://schemas.openxmlformats.org/officeDocument/2006/relationships/image" Target="../media/image40.png"/><Relationship Id="rId5"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omments" Target="../comments/comment13.xml"/><Relationship Id="rId4" Type="http://schemas.openxmlformats.org/officeDocument/2006/relationships/image" Target="../media/image37.png"/><Relationship Id="rId5"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14.xml"/><Relationship Id="rId4" Type="http://schemas.openxmlformats.org/officeDocument/2006/relationships/image" Target="../media/image46.png"/><Relationship Id="rId5"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omments" Target="../comments/comment15.xml"/><Relationship Id="rId4" Type="http://schemas.openxmlformats.org/officeDocument/2006/relationships/image" Target="../media/image55.png"/><Relationship Id="rId5"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16.xml"/><Relationship Id="rId4" Type="http://schemas.openxmlformats.org/officeDocument/2006/relationships/image" Target="../media/image38.png"/><Relationship Id="rId5" Type="http://schemas.openxmlformats.org/officeDocument/2006/relationships/image" Target="../media/image57.png"/><Relationship Id="rId6"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omments" Target="../comments/comment17.xml"/><Relationship Id="rId4" Type="http://schemas.openxmlformats.org/officeDocument/2006/relationships/image" Target="../media/image41.png"/><Relationship Id="rId5" Type="http://schemas.openxmlformats.org/officeDocument/2006/relationships/image" Target="../media/image54.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comments" Target="../comments/comment18.xml"/><Relationship Id="rId4" Type="http://schemas.openxmlformats.org/officeDocument/2006/relationships/image" Target="../media/image59.png"/><Relationship Id="rId5" Type="http://schemas.openxmlformats.org/officeDocument/2006/relationships/image" Target="../media/image62.png"/><Relationship Id="rId6" Type="http://schemas.openxmlformats.org/officeDocument/2006/relationships/image" Target="../media/image58.png"/><Relationship Id="rId7" Type="http://schemas.openxmlformats.org/officeDocument/2006/relationships/image" Target="../media/image60.png"/><Relationship Id="rId8"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comments" Target="../comments/comment19.xml"/><Relationship Id="rId4" Type="http://schemas.openxmlformats.org/officeDocument/2006/relationships/image" Target="../media/image64.png"/><Relationship Id="rId5" Type="http://schemas.openxmlformats.org/officeDocument/2006/relationships/image" Target="../media/image66.png"/><Relationship Id="rId6" Type="http://schemas.openxmlformats.org/officeDocument/2006/relationships/image" Target="../media/image65.png"/><Relationship Id="rId7" Type="http://schemas.openxmlformats.org/officeDocument/2006/relationships/image" Target="../media/image71.png"/><Relationship Id="rId8" Type="http://schemas.openxmlformats.org/officeDocument/2006/relationships/image" Target="../media/image7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comments" Target="../comments/comment20.xml"/><Relationship Id="rId4" Type="http://schemas.openxmlformats.org/officeDocument/2006/relationships/image" Target="../media/image73.png"/><Relationship Id="rId5" Type="http://schemas.openxmlformats.org/officeDocument/2006/relationships/image" Target="../media/image72.png"/><Relationship Id="rId6" Type="http://schemas.openxmlformats.org/officeDocument/2006/relationships/image" Target="../media/image63.png"/><Relationship Id="rId7" Type="http://schemas.openxmlformats.org/officeDocument/2006/relationships/image" Target="../media/image61.png"/><Relationship Id="rId8"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omments" Target="../comments/comment21.xml"/><Relationship Id="rId4" Type="http://schemas.openxmlformats.org/officeDocument/2006/relationships/image" Target="../media/image75.png"/><Relationship Id="rId5" Type="http://schemas.openxmlformats.org/officeDocument/2006/relationships/image" Target="../media/image68.png"/><Relationship Id="rId6" Type="http://schemas.openxmlformats.org/officeDocument/2006/relationships/image" Target="../media/image70.png"/><Relationship Id="rId7" Type="http://schemas.openxmlformats.org/officeDocument/2006/relationships/image" Target="../media/image69.png"/><Relationship Id="rId8"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jpg"/><Relationship Id="rId6" Type="http://schemas.openxmlformats.org/officeDocument/2006/relationships/image" Target="../media/image56.jpg"/><Relationship Id="rId7"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comments" Target="../comments/comment22.xml"/><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0.png"/><Relationship Id="rId7" Type="http://schemas.openxmlformats.org/officeDocument/2006/relationships/image" Target="../media/image83.png"/><Relationship Id="rId8"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comments" Target="../comments/comment23.xml"/><Relationship Id="rId4" Type="http://schemas.openxmlformats.org/officeDocument/2006/relationships/image" Target="../media/image76.png"/><Relationship Id="rId9" Type="http://schemas.openxmlformats.org/officeDocument/2006/relationships/image" Target="../media/image89.png"/><Relationship Id="rId5" Type="http://schemas.openxmlformats.org/officeDocument/2006/relationships/image" Target="../media/image79.png"/><Relationship Id="rId6" Type="http://schemas.openxmlformats.org/officeDocument/2006/relationships/image" Target="../media/image88.png"/><Relationship Id="rId7" Type="http://schemas.openxmlformats.org/officeDocument/2006/relationships/image" Target="../media/image87.png"/><Relationship Id="rId8" Type="http://schemas.openxmlformats.org/officeDocument/2006/relationships/image" Target="../media/image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comments" Target="../comments/comment24.xml"/><Relationship Id="rId4" Type="http://schemas.openxmlformats.org/officeDocument/2006/relationships/image" Target="../media/image90.png"/><Relationship Id="rId5" Type="http://schemas.openxmlformats.org/officeDocument/2006/relationships/image" Target="../media/image84.png"/><Relationship Id="rId6" Type="http://schemas.openxmlformats.org/officeDocument/2006/relationships/image" Target="../media/image9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comments" Target="../comments/comment25.xml"/><Relationship Id="rId4" Type="http://schemas.openxmlformats.org/officeDocument/2006/relationships/image" Target="../media/image9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comments" Target="../comments/comment26.xml"/><Relationship Id="rId4" Type="http://schemas.openxmlformats.org/officeDocument/2006/relationships/image" Target="../media/image93.png"/><Relationship Id="rId5"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comments" Target="../comments/comment27.xml"/><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comments" Target="../comments/comment28.xml"/><Relationship Id="rId4" Type="http://schemas.openxmlformats.org/officeDocument/2006/relationships/image" Target="../media/image93.png"/><Relationship Id="rId5" Type="http://schemas.openxmlformats.org/officeDocument/2006/relationships/image" Target="../media/image10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comments" Target="../comments/comment29.xml"/><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omments" Target="../comments/comment30.xml"/><Relationship Id="rId4" Type="http://schemas.openxmlformats.org/officeDocument/2006/relationships/image" Target="../media/image94.png"/><Relationship Id="rId5" Type="http://schemas.openxmlformats.org/officeDocument/2006/relationships/image" Target="../media/image9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12.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10.png"/><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105.jpg"/><Relationship Id="rId4" Type="http://schemas.openxmlformats.org/officeDocument/2006/relationships/image" Target="../media/image100.jpg"/><Relationship Id="rId9" Type="http://schemas.openxmlformats.org/officeDocument/2006/relationships/image" Target="../media/image103.jpg"/><Relationship Id="rId5" Type="http://schemas.openxmlformats.org/officeDocument/2006/relationships/image" Target="../media/image102.jpg"/><Relationship Id="rId6" Type="http://schemas.openxmlformats.org/officeDocument/2006/relationships/image" Target="../media/image106.jpg"/><Relationship Id="rId7" Type="http://schemas.openxmlformats.org/officeDocument/2006/relationships/image" Target="../media/image109.jpg"/><Relationship Id="rId8" Type="http://schemas.openxmlformats.org/officeDocument/2006/relationships/image" Target="../media/image10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comments" Target="../comments/comment31.xml"/><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comments" Target="../comments/comment32.xml"/><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119.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11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4.jpg"/><Relationship Id="rId4" Type="http://schemas.openxmlformats.org/officeDocument/2006/relationships/image" Target="../media/image108.jpg"/><Relationship Id="rId5" Type="http://schemas.openxmlformats.org/officeDocument/2006/relationships/image" Target="../media/image114.jpg"/><Relationship Id="rId6" Type="http://schemas.openxmlformats.org/officeDocument/2006/relationships/image" Target="../media/image118.png"/><Relationship Id="rId7" Type="http://schemas.openxmlformats.org/officeDocument/2006/relationships/image" Target="../media/image1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1.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3.xml"/><Relationship Id="rId4" Type="http://schemas.openxmlformats.org/officeDocument/2006/relationships/image" Target="../media/image17.png"/><Relationship Id="rId5" Type="http://schemas.openxmlformats.org/officeDocument/2006/relationships/image" Target="../media/image5.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22.png"/><Relationship Id="rId5" Type="http://schemas.openxmlformats.org/officeDocument/2006/relationships/image" Target="../media/image2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
          <p:cNvSpPr/>
          <p:nvPr/>
        </p:nvSpPr>
        <p:spPr>
          <a:xfrm>
            <a:off x="57975" y="1650150"/>
            <a:ext cx="1321800" cy="801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Dongwei Sun</a:t>
            </a:r>
            <a:endParaRPr b="1" sz="1200"/>
          </a:p>
          <a:p>
            <a:pPr indent="0" lvl="0" marL="0" rtl="0" algn="l">
              <a:spcBef>
                <a:spcPts val="0"/>
              </a:spcBef>
              <a:spcAft>
                <a:spcPts val="0"/>
              </a:spcAft>
              <a:buNone/>
            </a:pPr>
            <a:r>
              <a:rPr lang="en-US" sz="1200"/>
              <a:t>UC Riverside</a:t>
            </a:r>
            <a:endParaRPr sz="1200"/>
          </a:p>
          <a:p>
            <a:pPr indent="0" lvl="0" marL="0" rtl="0" algn="l">
              <a:spcBef>
                <a:spcPts val="0"/>
              </a:spcBef>
              <a:spcAft>
                <a:spcPts val="0"/>
              </a:spcAft>
              <a:buClr>
                <a:schemeClr val="dk1"/>
              </a:buClr>
              <a:buSzPts val="1100"/>
              <a:buFont typeface="Arial"/>
              <a:buNone/>
            </a:pPr>
            <a:r>
              <a:rPr i="1" lang="en-US" sz="1000">
                <a:solidFill>
                  <a:srgbClr val="202124"/>
                </a:solidFill>
                <a:highlight>
                  <a:schemeClr val="lt1"/>
                </a:highlight>
                <a:latin typeface="Roboto"/>
                <a:ea typeface="Roboto"/>
                <a:cs typeface="Roboto"/>
                <a:sym typeface="Roboto"/>
              </a:rPr>
              <a:t>900 University Ave, </a:t>
            </a:r>
            <a:endParaRPr i="1" sz="10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US" sz="1000">
                <a:solidFill>
                  <a:srgbClr val="202124"/>
                </a:solidFill>
                <a:highlight>
                  <a:schemeClr val="lt1"/>
                </a:highlight>
                <a:latin typeface="Roboto"/>
                <a:ea typeface="Roboto"/>
                <a:cs typeface="Roboto"/>
                <a:sym typeface="Roboto"/>
              </a:rPr>
              <a:t>Riverside, CA 92521</a:t>
            </a:r>
            <a:endParaRPr sz="1200"/>
          </a:p>
        </p:txBody>
      </p:sp>
      <p:sp>
        <p:nvSpPr>
          <p:cNvPr id="64" name="Google Shape;64;p1"/>
          <p:cNvSpPr/>
          <p:nvPr/>
        </p:nvSpPr>
        <p:spPr>
          <a:xfrm>
            <a:off x="1626250" y="1679850"/>
            <a:ext cx="2303700" cy="801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Ponmanikandan Velmurugan</a:t>
            </a:r>
            <a:endParaRPr b="1" sz="1200"/>
          </a:p>
          <a:p>
            <a:pPr indent="0" lvl="0" marL="0" rtl="0" algn="l">
              <a:spcBef>
                <a:spcPts val="0"/>
              </a:spcBef>
              <a:spcAft>
                <a:spcPts val="0"/>
              </a:spcAft>
              <a:buClr>
                <a:schemeClr val="dk1"/>
              </a:buClr>
              <a:buSzPts val="1100"/>
              <a:buFont typeface="Arial"/>
              <a:buNone/>
            </a:pPr>
            <a:r>
              <a:rPr lang="en-US" sz="1100">
                <a:solidFill>
                  <a:schemeClr val="dk1"/>
                </a:solidFill>
              </a:rPr>
              <a:t>UC Riverside</a:t>
            </a:r>
            <a:endParaRPr sz="1100">
              <a:solidFill>
                <a:schemeClr val="dk1"/>
              </a:solidFill>
            </a:endParaRPr>
          </a:p>
          <a:p>
            <a:pPr indent="0" lvl="0" marL="0" rtl="0" algn="l">
              <a:spcBef>
                <a:spcPts val="0"/>
              </a:spcBef>
              <a:spcAft>
                <a:spcPts val="0"/>
              </a:spcAft>
              <a:buNone/>
            </a:pPr>
            <a:r>
              <a:rPr i="1" lang="en-US" sz="1000">
                <a:solidFill>
                  <a:srgbClr val="202124"/>
                </a:solidFill>
                <a:highlight>
                  <a:schemeClr val="lt1"/>
                </a:highlight>
                <a:latin typeface="Roboto"/>
                <a:ea typeface="Roboto"/>
                <a:cs typeface="Roboto"/>
                <a:sym typeface="Roboto"/>
              </a:rPr>
              <a:t>900 University Ave, </a:t>
            </a:r>
            <a:endParaRPr i="1" sz="1000">
              <a:solidFill>
                <a:srgbClr val="202124"/>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i="1" lang="en-US" sz="1000">
                <a:solidFill>
                  <a:srgbClr val="202124"/>
                </a:solidFill>
                <a:highlight>
                  <a:schemeClr val="lt1"/>
                </a:highlight>
                <a:latin typeface="Roboto"/>
                <a:ea typeface="Roboto"/>
                <a:cs typeface="Roboto"/>
                <a:sym typeface="Roboto"/>
              </a:rPr>
              <a:t>Riverside, CA 92521</a:t>
            </a:r>
            <a:endParaRPr sz="1200"/>
          </a:p>
        </p:txBody>
      </p:sp>
      <p:sp>
        <p:nvSpPr>
          <p:cNvPr id="65" name="Google Shape;65;p1"/>
          <p:cNvSpPr/>
          <p:nvPr/>
        </p:nvSpPr>
        <p:spPr>
          <a:xfrm>
            <a:off x="4176425" y="1664550"/>
            <a:ext cx="1452900" cy="832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Ivan Neto</a:t>
            </a:r>
            <a:endParaRPr b="1" sz="1200"/>
          </a:p>
          <a:p>
            <a:pPr indent="0" lvl="0" marL="0" rtl="0" algn="l">
              <a:spcBef>
                <a:spcPts val="0"/>
              </a:spcBef>
              <a:spcAft>
                <a:spcPts val="0"/>
              </a:spcAft>
              <a:buNone/>
            </a:pPr>
            <a:r>
              <a:rPr lang="en-US" sz="1100"/>
              <a:t>UC Riverside</a:t>
            </a:r>
            <a:endParaRPr sz="1100"/>
          </a:p>
          <a:p>
            <a:pPr indent="0" lvl="0" marL="0" rtl="0" algn="l">
              <a:spcBef>
                <a:spcPts val="0"/>
              </a:spcBef>
              <a:spcAft>
                <a:spcPts val="0"/>
              </a:spcAft>
              <a:buNone/>
            </a:pPr>
            <a:r>
              <a:rPr i="1" lang="en-US" sz="1000">
                <a:solidFill>
                  <a:srgbClr val="202124"/>
                </a:solidFill>
                <a:highlight>
                  <a:srgbClr val="FFFFFF"/>
                </a:highlight>
                <a:latin typeface="Roboto"/>
                <a:ea typeface="Roboto"/>
                <a:cs typeface="Roboto"/>
                <a:sym typeface="Roboto"/>
              </a:rPr>
              <a:t>900 University Ave, Riverside, CA 92521</a:t>
            </a:r>
            <a:endParaRPr i="1" sz="1000"/>
          </a:p>
        </p:txBody>
      </p:sp>
      <p:sp>
        <p:nvSpPr>
          <p:cNvPr id="66" name="Google Shape;66;p1"/>
          <p:cNvSpPr/>
          <p:nvPr/>
        </p:nvSpPr>
        <p:spPr>
          <a:xfrm>
            <a:off x="5669475" y="1664550"/>
            <a:ext cx="2458800" cy="832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Julian Beaulieu</a:t>
            </a:r>
            <a:endParaRPr b="1" sz="1200"/>
          </a:p>
          <a:p>
            <a:pPr indent="0" lvl="0" marL="0" rtl="0" algn="l">
              <a:spcBef>
                <a:spcPts val="0"/>
              </a:spcBef>
              <a:spcAft>
                <a:spcPts val="0"/>
              </a:spcAft>
              <a:buNone/>
            </a:pPr>
            <a:r>
              <a:rPr lang="en-US" sz="1200"/>
              <a:t>Texas A&amp;M University</a:t>
            </a:r>
            <a:endParaRPr sz="1200"/>
          </a:p>
          <a:p>
            <a:pPr indent="0" lvl="0" marL="0" rtl="0" algn="l">
              <a:spcBef>
                <a:spcPts val="0"/>
              </a:spcBef>
              <a:spcAft>
                <a:spcPts val="0"/>
              </a:spcAft>
              <a:buNone/>
            </a:pPr>
            <a:r>
              <a:rPr i="1" lang="en-US" sz="1000">
                <a:solidFill>
                  <a:srgbClr val="222222"/>
                </a:solidFill>
                <a:highlight>
                  <a:srgbClr val="FFFFFF"/>
                </a:highlight>
                <a:latin typeface="Nunito"/>
                <a:ea typeface="Nunito"/>
                <a:cs typeface="Nunito"/>
                <a:sym typeface="Nunito"/>
              </a:rPr>
              <a:t>400 Bizzell St, </a:t>
            </a:r>
            <a:endParaRPr i="1" sz="1000">
              <a:solidFill>
                <a:srgbClr val="222222"/>
              </a:solidFill>
              <a:highlight>
                <a:srgbClr val="FFFFFF"/>
              </a:highlight>
              <a:latin typeface="Nunito"/>
              <a:ea typeface="Nunito"/>
              <a:cs typeface="Nunito"/>
              <a:sym typeface="Nunito"/>
            </a:endParaRPr>
          </a:p>
          <a:p>
            <a:pPr indent="0" lvl="0" marL="0" rtl="0" algn="l">
              <a:spcBef>
                <a:spcPts val="0"/>
              </a:spcBef>
              <a:spcAft>
                <a:spcPts val="0"/>
              </a:spcAft>
              <a:buNone/>
            </a:pPr>
            <a:r>
              <a:rPr i="1" lang="en-US" sz="1000">
                <a:solidFill>
                  <a:srgbClr val="222222"/>
                </a:solidFill>
                <a:highlight>
                  <a:srgbClr val="FFFFFF"/>
                </a:highlight>
                <a:latin typeface="Nunito"/>
                <a:ea typeface="Nunito"/>
                <a:cs typeface="Nunito"/>
                <a:sym typeface="Nunito"/>
              </a:rPr>
              <a:t>College Station, TX 77843</a:t>
            </a:r>
            <a:endParaRPr i="1" sz="1000">
              <a:latin typeface="Nunito"/>
              <a:ea typeface="Nunito"/>
              <a:cs typeface="Nunito"/>
              <a:sym typeface="Nunito"/>
            </a:endParaRPr>
          </a:p>
        </p:txBody>
      </p:sp>
      <p:sp>
        <p:nvSpPr>
          <p:cNvPr id="67" name="Google Shape;67;p1"/>
          <p:cNvSpPr/>
          <p:nvPr/>
        </p:nvSpPr>
        <p:spPr>
          <a:xfrm>
            <a:off x="7549125" y="1679850"/>
            <a:ext cx="1446300" cy="801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Kai-Chun Chen</a:t>
            </a:r>
            <a:endParaRPr b="1" sz="1200"/>
          </a:p>
          <a:p>
            <a:pPr indent="0" lvl="0" marL="0" rtl="0" algn="l">
              <a:spcBef>
                <a:spcPts val="0"/>
              </a:spcBef>
              <a:spcAft>
                <a:spcPts val="0"/>
              </a:spcAft>
              <a:buClr>
                <a:schemeClr val="dk1"/>
              </a:buClr>
              <a:buSzPts val="1100"/>
              <a:buFont typeface="Arial"/>
              <a:buNone/>
            </a:pPr>
            <a:r>
              <a:rPr lang="en-US" sz="1100">
                <a:solidFill>
                  <a:schemeClr val="dk1"/>
                </a:solidFill>
              </a:rPr>
              <a:t>UC Riverside</a:t>
            </a:r>
            <a:endParaRPr sz="1100">
              <a:solidFill>
                <a:schemeClr val="dk1"/>
              </a:solidFill>
            </a:endParaRPr>
          </a:p>
          <a:p>
            <a:pPr indent="0" lvl="0" marL="0" rtl="0" algn="l">
              <a:spcBef>
                <a:spcPts val="0"/>
              </a:spcBef>
              <a:spcAft>
                <a:spcPts val="0"/>
              </a:spcAft>
              <a:buClr>
                <a:schemeClr val="dk1"/>
              </a:buClr>
              <a:buSzPts val="1100"/>
              <a:buFont typeface="Arial"/>
              <a:buNone/>
            </a:pPr>
            <a:r>
              <a:rPr i="1" lang="en-US" sz="1000">
                <a:solidFill>
                  <a:srgbClr val="202124"/>
                </a:solidFill>
                <a:highlight>
                  <a:schemeClr val="lt1"/>
                </a:highlight>
                <a:latin typeface="Roboto"/>
                <a:ea typeface="Roboto"/>
                <a:cs typeface="Roboto"/>
                <a:sym typeface="Roboto"/>
              </a:rPr>
              <a:t>900 University Ave, Riverside, CA 92521</a:t>
            </a:r>
            <a:endParaRPr sz="1200"/>
          </a:p>
        </p:txBody>
      </p:sp>
      <p:sp>
        <p:nvSpPr>
          <p:cNvPr id="68" name="Google Shape;68;p1"/>
          <p:cNvSpPr txBox="1"/>
          <p:nvPr/>
        </p:nvSpPr>
        <p:spPr>
          <a:xfrm>
            <a:off x="1303275" y="2730356"/>
            <a:ext cx="2458800" cy="298200"/>
          </a:xfrm>
          <a:prstGeom prst="rect">
            <a:avLst/>
          </a:prstGeom>
          <a:noFill/>
          <a:ln>
            <a:noFill/>
          </a:ln>
        </p:spPr>
        <p:txBody>
          <a:bodyPr anchorCtr="0" anchor="ctr" bIns="34275" lIns="0" spcFirstLastPara="1" rIns="0" wrap="square" tIns="68550">
            <a:noAutofit/>
          </a:bodyPr>
          <a:lstStyle/>
          <a:p>
            <a:pPr indent="0" lvl="0" marL="0" marR="0" rtl="0" algn="l">
              <a:lnSpc>
                <a:spcPct val="80000"/>
              </a:lnSpc>
              <a:spcBef>
                <a:spcPts val="0"/>
              </a:spcBef>
              <a:spcAft>
                <a:spcPts val="0"/>
              </a:spcAft>
              <a:buNone/>
            </a:pPr>
            <a:r>
              <a:t/>
            </a:r>
            <a:endParaRPr b="0" i="0" sz="1050" u="none" cap="none" strike="noStrike">
              <a:solidFill>
                <a:srgbClr val="000000"/>
              </a:solidFill>
              <a:latin typeface="Arial"/>
              <a:ea typeface="Arial"/>
              <a:cs typeface="Arial"/>
              <a:sym typeface="Arial"/>
            </a:endParaRPr>
          </a:p>
        </p:txBody>
      </p:sp>
      <p:sp>
        <p:nvSpPr>
          <p:cNvPr id="69" name="Google Shape;69;p1"/>
          <p:cNvSpPr txBox="1"/>
          <p:nvPr>
            <p:ph type="title"/>
          </p:nvPr>
        </p:nvSpPr>
        <p:spPr>
          <a:xfrm>
            <a:off x="686625" y="230025"/>
            <a:ext cx="7797000" cy="738600"/>
          </a:xfrm>
          <a:prstGeom prst="rect">
            <a:avLst/>
          </a:prstGeom>
          <a:noFill/>
          <a:ln>
            <a:noFill/>
          </a:ln>
        </p:spPr>
        <p:txBody>
          <a:bodyPr anchorCtr="0" anchor="b" bIns="34275" lIns="0" spcFirstLastPara="1" rIns="34275" wrap="square" tIns="34275">
            <a:noAutofit/>
          </a:bodyPr>
          <a:lstStyle/>
          <a:p>
            <a:pPr indent="0" lvl="0" marL="0" rtl="0" algn="ctr">
              <a:lnSpc>
                <a:spcPct val="100000"/>
              </a:lnSpc>
              <a:spcBef>
                <a:spcPts val="0"/>
              </a:spcBef>
              <a:spcAft>
                <a:spcPts val="0"/>
              </a:spcAft>
              <a:buNone/>
            </a:pPr>
            <a:r>
              <a:rPr lang="en-US" sz="2550"/>
              <a:t>Classifying</a:t>
            </a:r>
            <a:r>
              <a:rPr lang="en-US" sz="2550"/>
              <a:t> images of </a:t>
            </a:r>
            <a:r>
              <a:rPr lang="en-US" sz="2550"/>
              <a:t>stars &amp; galaxy</a:t>
            </a:r>
            <a:r>
              <a:rPr lang="en-US" sz="2550"/>
              <a:t> and </a:t>
            </a:r>
            <a:r>
              <a:rPr lang="en-US" sz="2550"/>
              <a:t>asteroids</a:t>
            </a:r>
            <a:r>
              <a:rPr lang="en-US" sz="2550"/>
              <a:t> using </a:t>
            </a:r>
            <a:r>
              <a:rPr lang="en-US" sz="2550"/>
              <a:t>Convolutional Neural</a:t>
            </a:r>
            <a:r>
              <a:rPr lang="en-US" sz="2550"/>
              <a:t> Networks</a:t>
            </a:r>
            <a:endParaRPr sz="2550"/>
          </a:p>
        </p:txBody>
      </p:sp>
      <p:sp>
        <p:nvSpPr>
          <p:cNvPr id="70" name="Google Shape;70;p1"/>
          <p:cNvSpPr txBox="1"/>
          <p:nvPr/>
        </p:nvSpPr>
        <p:spPr>
          <a:xfrm>
            <a:off x="67725" y="1231525"/>
            <a:ext cx="1225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Authors</a:t>
            </a:r>
            <a:endParaRPr b="1" sz="20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ebfefe508a_0_2117"/>
          <p:cNvSpPr txBox="1"/>
          <p:nvPr>
            <p:ph type="title"/>
          </p:nvPr>
        </p:nvSpPr>
        <p:spPr>
          <a:xfrm>
            <a:off x="1372957" y="112357"/>
            <a:ext cx="63981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Cannot Model Everything</a:t>
            </a:r>
            <a:endParaRPr/>
          </a:p>
        </p:txBody>
      </p:sp>
      <p:sp>
        <p:nvSpPr>
          <p:cNvPr id="173" name="Google Shape;173;gebfefe508a_0_2117"/>
          <p:cNvSpPr txBox="1"/>
          <p:nvPr/>
        </p:nvSpPr>
        <p:spPr>
          <a:xfrm>
            <a:off x="0" y="4262825"/>
            <a:ext cx="9144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latin typeface="Calibri"/>
                <a:ea typeface="Calibri"/>
                <a:cs typeface="Calibri"/>
                <a:sym typeface="Calibri"/>
              </a:rPr>
              <a:t>Source: https://xkcd.com/1875/</a:t>
            </a:r>
            <a:endParaRPr sz="1200">
              <a:latin typeface="Calibri"/>
              <a:ea typeface="Calibri"/>
              <a:cs typeface="Calibri"/>
              <a:sym typeface="Calibri"/>
            </a:endParaRPr>
          </a:p>
        </p:txBody>
      </p:sp>
      <p:pic>
        <p:nvPicPr>
          <p:cNvPr id="174" name="Google Shape;174;gebfefe508a_0_2117"/>
          <p:cNvPicPr preferRelativeResize="0"/>
          <p:nvPr/>
        </p:nvPicPr>
        <p:blipFill>
          <a:blip r:embed="rId4">
            <a:alphaModFix/>
          </a:blip>
          <a:stretch>
            <a:fillRect/>
          </a:stretch>
        </p:blipFill>
        <p:spPr>
          <a:xfrm>
            <a:off x="1819275" y="1420982"/>
            <a:ext cx="5505450" cy="268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f0a2f41651_1_26"/>
          <p:cNvSpPr txBox="1"/>
          <p:nvPr>
            <p:ph type="title"/>
          </p:nvPr>
        </p:nvSpPr>
        <p:spPr>
          <a:xfrm>
            <a:off x="3801450" y="124125"/>
            <a:ext cx="1541100" cy="756600"/>
          </a:xfrm>
          <a:prstGeom prst="rect">
            <a:avLst/>
          </a:prstGeom>
          <a:noFill/>
          <a:ln>
            <a:noFill/>
          </a:ln>
        </p:spPr>
        <p:txBody>
          <a:bodyPr anchorCtr="0" anchor="ctr" bIns="34275" lIns="0" spcFirstLastPara="1" rIns="34275" wrap="square" tIns="34275">
            <a:noAutofit/>
          </a:bodyPr>
          <a:lstStyle/>
          <a:p>
            <a:pPr indent="0" lvl="0" marL="0" rtl="0" algn="l">
              <a:lnSpc>
                <a:spcPct val="90000"/>
              </a:lnSpc>
              <a:spcBef>
                <a:spcPts val="0"/>
              </a:spcBef>
              <a:spcAft>
                <a:spcPts val="0"/>
              </a:spcAft>
              <a:buSzPts val="3200"/>
              <a:buNone/>
            </a:pPr>
            <a:r>
              <a:rPr lang="en-US"/>
              <a:t>Outline</a:t>
            </a:r>
            <a:endParaRPr/>
          </a:p>
        </p:txBody>
      </p:sp>
      <p:sp>
        <p:nvSpPr>
          <p:cNvPr id="180" name="Google Shape;180;gf0a2f41651_1_26"/>
          <p:cNvSpPr txBox="1"/>
          <p:nvPr/>
        </p:nvSpPr>
        <p:spPr>
          <a:xfrm>
            <a:off x="474225" y="1219563"/>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Team 4 Introduction</a:t>
            </a:r>
            <a:endParaRPr b="1" i="0" sz="2800" u="none" cap="none" strike="noStrike">
              <a:solidFill>
                <a:schemeClr val="lt2"/>
              </a:solidFill>
              <a:latin typeface="Calibri"/>
              <a:ea typeface="Calibri"/>
              <a:cs typeface="Calibri"/>
              <a:sym typeface="Calibri"/>
            </a:endParaRPr>
          </a:p>
        </p:txBody>
      </p:sp>
      <p:sp>
        <p:nvSpPr>
          <p:cNvPr id="181" name="Google Shape;181;gf0a2f41651_1_26"/>
          <p:cNvSpPr txBox="1"/>
          <p:nvPr/>
        </p:nvSpPr>
        <p:spPr>
          <a:xfrm>
            <a:off x="474225" y="1711463"/>
            <a:ext cx="56565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Background </a:t>
            </a:r>
            <a:endParaRPr b="1" i="0" sz="2800" u="none" cap="none" strike="noStrike">
              <a:solidFill>
                <a:schemeClr val="lt2"/>
              </a:solidFill>
              <a:latin typeface="Calibri"/>
              <a:ea typeface="Calibri"/>
              <a:cs typeface="Calibri"/>
              <a:sym typeface="Calibri"/>
            </a:endParaRPr>
          </a:p>
        </p:txBody>
      </p:sp>
      <p:sp>
        <p:nvSpPr>
          <p:cNvPr id="182" name="Google Shape;182;gf0a2f41651_1_26"/>
          <p:cNvSpPr txBox="1"/>
          <p:nvPr/>
        </p:nvSpPr>
        <p:spPr>
          <a:xfrm>
            <a:off x="474225" y="2292100"/>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dk2"/>
                </a:solidFill>
                <a:latin typeface="Calibri"/>
                <a:ea typeface="Calibri"/>
                <a:cs typeface="Calibri"/>
                <a:sym typeface="Calibri"/>
              </a:rPr>
              <a:t>Mini Challenge</a:t>
            </a:r>
            <a:endParaRPr b="1" i="0" sz="2800" u="none" cap="none" strike="noStrike">
              <a:solidFill>
                <a:schemeClr val="dk2"/>
              </a:solidFill>
              <a:latin typeface="Calibri"/>
              <a:ea typeface="Calibri"/>
              <a:cs typeface="Calibri"/>
              <a:sym typeface="Calibri"/>
            </a:endParaRPr>
          </a:p>
        </p:txBody>
      </p:sp>
      <p:sp>
        <p:nvSpPr>
          <p:cNvPr id="183" name="Google Shape;183;gf0a2f41651_1_26"/>
          <p:cNvSpPr txBox="1"/>
          <p:nvPr/>
        </p:nvSpPr>
        <p:spPr>
          <a:xfrm>
            <a:off x="474225" y="2775250"/>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Major Challenge</a:t>
            </a:r>
            <a:endParaRPr b="1" i="0" sz="2800" u="none" cap="none" strike="noStrike">
              <a:solidFill>
                <a:schemeClr val="lt2"/>
              </a:solidFill>
              <a:latin typeface="Calibri"/>
              <a:ea typeface="Calibri"/>
              <a:cs typeface="Calibri"/>
              <a:sym typeface="Calibri"/>
            </a:endParaRPr>
          </a:p>
        </p:txBody>
      </p:sp>
      <p:sp>
        <p:nvSpPr>
          <p:cNvPr id="184" name="Google Shape;184;gf0a2f41651_1_26"/>
          <p:cNvSpPr txBox="1"/>
          <p:nvPr/>
        </p:nvSpPr>
        <p:spPr>
          <a:xfrm>
            <a:off x="474225" y="3291550"/>
            <a:ext cx="14442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Summary</a:t>
            </a:r>
            <a:endParaRPr b="1" i="0" sz="2800" u="none" cap="none" strike="noStrike">
              <a:solidFill>
                <a:schemeClr val="lt2"/>
              </a:solidFill>
              <a:latin typeface="Calibri"/>
              <a:ea typeface="Calibri"/>
              <a:cs typeface="Calibri"/>
              <a:sym typeface="Calibri"/>
            </a:endParaRPr>
          </a:p>
        </p:txBody>
      </p:sp>
      <p:sp>
        <p:nvSpPr>
          <p:cNvPr id="185" name="Google Shape;185;gf0a2f41651_1_26"/>
          <p:cNvSpPr txBox="1"/>
          <p:nvPr/>
        </p:nvSpPr>
        <p:spPr>
          <a:xfrm>
            <a:off x="474225" y="3786838"/>
            <a:ext cx="51447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Acknowledgement</a:t>
            </a:r>
            <a:endParaRPr b="1" i="0" sz="2800" u="none" cap="none" strike="noStrike">
              <a:solidFill>
                <a:schemeClr val="lt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f043114000_0_85"/>
          <p:cNvSpPr txBox="1"/>
          <p:nvPr>
            <p:ph type="title"/>
          </p:nvPr>
        </p:nvSpPr>
        <p:spPr>
          <a:xfrm>
            <a:off x="2850450" y="124125"/>
            <a:ext cx="3443100" cy="7566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Clr>
                <a:srgbClr val="366092"/>
              </a:buClr>
              <a:buSzPts val="3200"/>
              <a:buFont typeface="Calibri"/>
              <a:buNone/>
            </a:pPr>
            <a:r>
              <a:rPr lang="en-US" sz="2800"/>
              <a:t>Mini Challenge -  Intro</a:t>
            </a:r>
            <a:endParaRPr/>
          </a:p>
        </p:txBody>
      </p:sp>
      <p:sp>
        <p:nvSpPr>
          <p:cNvPr id="191" name="Google Shape;191;gf043114000_0_85"/>
          <p:cNvSpPr txBox="1"/>
          <p:nvPr>
            <p:ph type="title"/>
          </p:nvPr>
        </p:nvSpPr>
        <p:spPr>
          <a:xfrm>
            <a:off x="2364150" y="880725"/>
            <a:ext cx="4415700" cy="7566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Clr>
                <a:srgbClr val="366092"/>
              </a:buClr>
              <a:buSzPts val="3200"/>
              <a:buFont typeface="Calibri"/>
              <a:buNone/>
            </a:pPr>
            <a:r>
              <a:rPr lang="en-US" sz="2800"/>
              <a:t>Star vs. Galaxy Classification</a:t>
            </a:r>
            <a:endParaRPr/>
          </a:p>
        </p:txBody>
      </p:sp>
      <p:pic>
        <p:nvPicPr>
          <p:cNvPr id="192" name="Google Shape;192;gf043114000_0_85"/>
          <p:cNvPicPr preferRelativeResize="0"/>
          <p:nvPr/>
        </p:nvPicPr>
        <p:blipFill>
          <a:blip r:embed="rId3">
            <a:alphaModFix/>
          </a:blip>
          <a:stretch>
            <a:fillRect/>
          </a:stretch>
        </p:blipFill>
        <p:spPr>
          <a:xfrm>
            <a:off x="69700" y="1448350"/>
            <a:ext cx="3371775" cy="3334325"/>
          </a:xfrm>
          <a:prstGeom prst="rect">
            <a:avLst/>
          </a:prstGeom>
          <a:noFill/>
          <a:ln>
            <a:noFill/>
          </a:ln>
        </p:spPr>
      </p:pic>
      <p:sp>
        <p:nvSpPr>
          <p:cNvPr id="193" name="Google Shape;193;gf043114000_0_85"/>
          <p:cNvSpPr txBox="1"/>
          <p:nvPr/>
        </p:nvSpPr>
        <p:spPr>
          <a:xfrm>
            <a:off x="3491000" y="1448350"/>
            <a:ext cx="5652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 34,000 images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8 channels per image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First 4 channels seem to be more indicative and rich.</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Last 4 channels </a:t>
            </a:r>
            <a:r>
              <a:rPr lang="en-US">
                <a:latin typeface="Calibri"/>
                <a:ea typeface="Calibri"/>
                <a:cs typeface="Calibri"/>
                <a:sym typeface="Calibri"/>
              </a:rPr>
              <a:t>might</a:t>
            </a:r>
            <a:r>
              <a:rPr lang="en-US">
                <a:latin typeface="Calibri"/>
                <a:ea typeface="Calibri"/>
                <a:cs typeface="Calibri"/>
                <a:sym typeface="Calibri"/>
              </a:rPr>
              <a:t> have some hidden features that a model could detect</a:t>
            </a:r>
            <a:endParaRPr>
              <a:latin typeface="Calibri"/>
              <a:ea typeface="Calibri"/>
              <a:cs typeface="Calibri"/>
              <a:sym typeface="Calibri"/>
            </a:endParaRPr>
          </a:p>
        </p:txBody>
      </p:sp>
      <p:pic>
        <p:nvPicPr>
          <p:cNvPr id="194" name="Google Shape;194;gf043114000_0_85"/>
          <p:cNvPicPr preferRelativeResize="0"/>
          <p:nvPr/>
        </p:nvPicPr>
        <p:blipFill>
          <a:blip r:embed="rId4">
            <a:alphaModFix/>
          </a:blip>
          <a:stretch>
            <a:fillRect/>
          </a:stretch>
        </p:blipFill>
        <p:spPr>
          <a:xfrm>
            <a:off x="3757771" y="2766300"/>
            <a:ext cx="3977100" cy="894046"/>
          </a:xfrm>
          <a:prstGeom prst="rect">
            <a:avLst/>
          </a:prstGeom>
          <a:noFill/>
          <a:ln>
            <a:noFill/>
          </a:ln>
        </p:spPr>
      </p:pic>
      <p:pic>
        <p:nvPicPr>
          <p:cNvPr id="195" name="Google Shape;195;gf043114000_0_85"/>
          <p:cNvPicPr preferRelativeResize="0"/>
          <p:nvPr/>
        </p:nvPicPr>
        <p:blipFill>
          <a:blip r:embed="rId5">
            <a:alphaModFix/>
          </a:blip>
          <a:stretch>
            <a:fillRect/>
          </a:stretch>
        </p:blipFill>
        <p:spPr>
          <a:xfrm>
            <a:off x="3757750" y="3733611"/>
            <a:ext cx="3977122" cy="881514"/>
          </a:xfrm>
          <a:prstGeom prst="rect">
            <a:avLst/>
          </a:prstGeom>
          <a:noFill/>
          <a:ln>
            <a:noFill/>
          </a:ln>
        </p:spPr>
      </p:pic>
      <p:sp>
        <p:nvSpPr>
          <p:cNvPr id="196" name="Google Shape;196;gf043114000_0_85"/>
          <p:cNvSpPr txBox="1"/>
          <p:nvPr/>
        </p:nvSpPr>
        <p:spPr>
          <a:xfrm>
            <a:off x="7811939" y="2963447"/>
            <a:ext cx="12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Class = 0</a:t>
            </a:r>
            <a:endParaRPr>
              <a:latin typeface="Calibri"/>
              <a:ea typeface="Calibri"/>
              <a:cs typeface="Calibri"/>
              <a:sym typeface="Calibri"/>
            </a:endParaRPr>
          </a:p>
        </p:txBody>
      </p:sp>
      <p:sp>
        <p:nvSpPr>
          <p:cNvPr id="197" name="Google Shape;197;gf043114000_0_85"/>
          <p:cNvSpPr txBox="1"/>
          <p:nvPr/>
        </p:nvSpPr>
        <p:spPr>
          <a:xfrm>
            <a:off x="7811939" y="3951352"/>
            <a:ext cx="123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Class = 1</a:t>
            </a:r>
            <a:endParaRPr>
              <a:latin typeface="Calibri"/>
              <a:ea typeface="Calibri"/>
              <a:cs typeface="Calibri"/>
              <a:sym typeface="Calibri"/>
            </a:endParaRPr>
          </a:p>
        </p:txBody>
      </p:sp>
      <p:sp>
        <p:nvSpPr>
          <p:cNvPr id="198" name="Google Shape;198;gf043114000_0_85"/>
          <p:cNvSpPr txBox="1"/>
          <p:nvPr/>
        </p:nvSpPr>
        <p:spPr>
          <a:xfrm>
            <a:off x="7811945" y="3186000"/>
            <a:ext cx="7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galaxy</a:t>
            </a:r>
            <a:endParaRPr>
              <a:latin typeface="Calibri"/>
              <a:ea typeface="Calibri"/>
              <a:cs typeface="Calibri"/>
              <a:sym typeface="Calibri"/>
            </a:endParaRPr>
          </a:p>
        </p:txBody>
      </p:sp>
      <p:sp>
        <p:nvSpPr>
          <p:cNvPr id="199" name="Google Shape;199;gf043114000_0_85"/>
          <p:cNvSpPr txBox="1"/>
          <p:nvPr/>
        </p:nvSpPr>
        <p:spPr>
          <a:xfrm>
            <a:off x="7811945" y="4150525"/>
            <a:ext cx="73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star</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f043114000_2_384"/>
          <p:cNvSpPr txBox="1"/>
          <p:nvPr>
            <p:ph type="title"/>
          </p:nvPr>
        </p:nvSpPr>
        <p:spPr>
          <a:xfrm>
            <a:off x="2850450" y="124125"/>
            <a:ext cx="3443100" cy="7566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Clr>
                <a:srgbClr val="366092"/>
              </a:buClr>
              <a:buSzPts val="3200"/>
              <a:buFont typeface="Calibri"/>
              <a:buNone/>
            </a:pPr>
            <a:r>
              <a:rPr lang="en-US" sz="2800"/>
              <a:t>Mini Challenge -  Intro</a:t>
            </a:r>
            <a:endParaRPr/>
          </a:p>
        </p:txBody>
      </p:sp>
      <p:sp>
        <p:nvSpPr>
          <p:cNvPr id="205" name="Google Shape;205;gf043114000_2_384"/>
          <p:cNvSpPr txBox="1"/>
          <p:nvPr>
            <p:ph type="title"/>
          </p:nvPr>
        </p:nvSpPr>
        <p:spPr>
          <a:xfrm>
            <a:off x="4197600" y="880725"/>
            <a:ext cx="748800" cy="7566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Clr>
                <a:srgbClr val="366092"/>
              </a:buClr>
              <a:buSzPts val="3200"/>
              <a:buFont typeface="Calibri"/>
              <a:buNone/>
            </a:pPr>
            <a:r>
              <a:rPr lang="en-US" sz="2800"/>
              <a:t>Aim</a:t>
            </a:r>
            <a:endParaRPr/>
          </a:p>
        </p:txBody>
      </p:sp>
      <p:sp>
        <p:nvSpPr>
          <p:cNvPr id="206" name="Google Shape;206;gf043114000_2_384"/>
          <p:cNvSpPr txBox="1"/>
          <p:nvPr/>
        </p:nvSpPr>
        <p:spPr>
          <a:xfrm>
            <a:off x="1314000" y="1637325"/>
            <a:ext cx="651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Calibri"/>
                <a:ea typeface="Calibri"/>
                <a:cs typeface="Calibri"/>
                <a:sym typeface="Calibri"/>
              </a:rPr>
              <a:t>Differentiate between star and galaxy 26x26 images using Deep Learning Models.</a:t>
            </a:r>
            <a:endParaRPr b="1">
              <a:latin typeface="Calibri"/>
              <a:ea typeface="Calibri"/>
              <a:cs typeface="Calibri"/>
              <a:sym typeface="Calibri"/>
            </a:endParaRPr>
          </a:p>
        </p:txBody>
      </p:sp>
      <p:pic>
        <p:nvPicPr>
          <p:cNvPr id="207" name="Google Shape;207;gf043114000_2_384"/>
          <p:cNvPicPr preferRelativeResize="0"/>
          <p:nvPr/>
        </p:nvPicPr>
        <p:blipFill>
          <a:blip r:embed="rId3">
            <a:alphaModFix/>
          </a:blip>
          <a:stretch>
            <a:fillRect/>
          </a:stretch>
        </p:blipFill>
        <p:spPr>
          <a:xfrm>
            <a:off x="873700" y="2036038"/>
            <a:ext cx="2146975" cy="2146975"/>
          </a:xfrm>
          <a:prstGeom prst="rect">
            <a:avLst/>
          </a:prstGeom>
          <a:noFill/>
          <a:ln>
            <a:noFill/>
          </a:ln>
        </p:spPr>
      </p:pic>
      <p:pic>
        <p:nvPicPr>
          <p:cNvPr id="208" name="Google Shape;208;gf043114000_2_384"/>
          <p:cNvPicPr preferRelativeResize="0"/>
          <p:nvPr/>
        </p:nvPicPr>
        <p:blipFill>
          <a:blip r:embed="rId4">
            <a:alphaModFix/>
          </a:blip>
          <a:stretch>
            <a:fillRect/>
          </a:stretch>
        </p:blipFill>
        <p:spPr>
          <a:xfrm>
            <a:off x="3449000" y="2036038"/>
            <a:ext cx="2189425" cy="2146975"/>
          </a:xfrm>
          <a:prstGeom prst="rect">
            <a:avLst/>
          </a:prstGeom>
          <a:noFill/>
          <a:ln>
            <a:noFill/>
          </a:ln>
        </p:spPr>
      </p:pic>
      <p:pic>
        <p:nvPicPr>
          <p:cNvPr id="209" name="Google Shape;209;gf043114000_2_384"/>
          <p:cNvPicPr preferRelativeResize="0"/>
          <p:nvPr/>
        </p:nvPicPr>
        <p:blipFill>
          <a:blip r:embed="rId5">
            <a:alphaModFix/>
          </a:blip>
          <a:stretch>
            <a:fillRect/>
          </a:stretch>
        </p:blipFill>
        <p:spPr>
          <a:xfrm>
            <a:off x="6123325" y="2034089"/>
            <a:ext cx="2146976" cy="2150874"/>
          </a:xfrm>
          <a:prstGeom prst="rect">
            <a:avLst/>
          </a:prstGeom>
          <a:noFill/>
          <a:ln>
            <a:noFill/>
          </a:ln>
        </p:spPr>
      </p:pic>
      <p:sp>
        <p:nvSpPr>
          <p:cNvPr id="210" name="Google Shape;210;gf043114000_2_384"/>
          <p:cNvSpPr txBox="1"/>
          <p:nvPr/>
        </p:nvSpPr>
        <p:spPr>
          <a:xfrm>
            <a:off x="1376725" y="4149575"/>
            <a:ext cx="11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Class = ???</a:t>
            </a:r>
            <a:endParaRPr>
              <a:latin typeface="Calibri"/>
              <a:ea typeface="Calibri"/>
              <a:cs typeface="Calibri"/>
              <a:sym typeface="Calibri"/>
            </a:endParaRPr>
          </a:p>
        </p:txBody>
      </p:sp>
      <p:sp>
        <p:nvSpPr>
          <p:cNvPr id="211" name="Google Shape;211;gf043114000_2_384"/>
          <p:cNvSpPr txBox="1"/>
          <p:nvPr/>
        </p:nvSpPr>
        <p:spPr>
          <a:xfrm>
            <a:off x="4001538" y="4149575"/>
            <a:ext cx="11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Class = ???</a:t>
            </a:r>
            <a:endParaRPr>
              <a:latin typeface="Calibri"/>
              <a:ea typeface="Calibri"/>
              <a:cs typeface="Calibri"/>
              <a:sym typeface="Calibri"/>
            </a:endParaRPr>
          </a:p>
        </p:txBody>
      </p:sp>
      <p:sp>
        <p:nvSpPr>
          <p:cNvPr id="212" name="Google Shape;212;gf043114000_2_384"/>
          <p:cNvSpPr txBox="1"/>
          <p:nvPr/>
        </p:nvSpPr>
        <p:spPr>
          <a:xfrm>
            <a:off x="6717388" y="4149575"/>
            <a:ext cx="11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Class = ???</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f043114000_2_741"/>
          <p:cNvSpPr txBox="1"/>
          <p:nvPr>
            <p:ph type="title"/>
          </p:nvPr>
        </p:nvSpPr>
        <p:spPr>
          <a:xfrm>
            <a:off x="2259450" y="138275"/>
            <a:ext cx="4625100" cy="7566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SzPts val="3200"/>
              <a:buNone/>
            </a:pPr>
            <a:r>
              <a:rPr lang="en-US" sz="2800"/>
              <a:t>Mini Challenge - Methodology</a:t>
            </a:r>
            <a:endParaRPr sz="2800"/>
          </a:p>
        </p:txBody>
      </p:sp>
      <p:pic>
        <p:nvPicPr>
          <p:cNvPr id="219" name="Google Shape;219;gf043114000_2_741"/>
          <p:cNvPicPr preferRelativeResize="0"/>
          <p:nvPr/>
        </p:nvPicPr>
        <p:blipFill rotWithShape="1">
          <a:blip r:embed="rId3">
            <a:alphaModFix/>
          </a:blip>
          <a:srcRect b="6218" l="0" r="2248" t="9293"/>
          <a:stretch/>
        </p:blipFill>
        <p:spPr>
          <a:xfrm>
            <a:off x="60475" y="1022875"/>
            <a:ext cx="6162825" cy="1856625"/>
          </a:xfrm>
          <a:prstGeom prst="rect">
            <a:avLst/>
          </a:prstGeom>
          <a:noFill/>
          <a:ln>
            <a:noFill/>
          </a:ln>
        </p:spPr>
      </p:pic>
      <p:sp>
        <p:nvSpPr>
          <p:cNvPr id="220" name="Google Shape;220;gf043114000_2_741"/>
          <p:cNvSpPr txBox="1"/>
          <p:nvPr/>
        </p:nvSpPr>
        <p:spPr>
          <a:xfrm>
            <a:off x="510925" y="3190625"/>
            <a:ext cx="3678900" cy="1477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Data Preprocessing</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We had to convert Pandas DataFrame to several Numpy arrays</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Reshaped data to (26, 26)</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Normalized using z-score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Selected all 8 bands</a:t>
            </a:r>
            <a:endParaRPr>
              <a:latin typeface="Calibri"/>
              <a:ea typeface="Calibri"/>
              <a:cs typeface="Calibri"/>
              <a:sym typeface="Calibri"/>
            </a:endParaRPr>
          </a:p>
        </p:txBody>
      </p:sp>
      <p:sp>
        <p:nvSpPr>
          <p:cNvPr id="221" name="Google Shape;221;gf043114000_2_741"/>
          <p:cNvSpPr txBox="1"/>
          <p:nvPr/>
        </p:nvSpPr>
        <p:spPr>
          <a:xfrm>
            <a:off x="6381625" y="1361075"/>
            <a:ext cx="2614800" cy="1262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Model Construction</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We decided on three different models, to see which one would perform the best on this data set.</a:t>
            </a:r>
            <a:endParaRPr>
              <a:latin typeface="Calibri"/>
              <a:ea typeface="Calibri"/>
              <a:cs typeface="Calibri"/>
              <a:sym typeface="Calibri"/>
            </a:endParaRPr>
          </a:p>
        </p:txBody>
      </p:sp>
      <p:sp>
        <p:nvSpPr>
          <p:cNvPr id="222" name="Google Shape;222;gf043114000_2_741"/>
          <p:cNvSpPr txBox="1"/>
          <p:nvPr/>
        </p:nvSpPr>
        <p:spPr>
          <a:xfrm>
            <a:off x="5087275" y="3151100"/>
            <a:ext cx="3295500" cy="1262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Model Evaluation</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Accuracy, Precision, and Recall scores (both micro and macro)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F1 Score and classification reports for every model</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f043114000_2_27"/>
          <p:cNvSpPr txBox="1"/>
          <p:nvPr>
            <p:ph type="title"/>
          </p:nvPr>
        </p:nvSpPr>
        <p:spPr>
          <a:xfrm>
            <a:off x="2230450" y="124125"/>
            <a:ext cx="4314600" cy="7566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800"/>
              <a:t>Mini Challenge - </a:t>
            </a:r>
            <a:r>
              <a:rPr lang="en-US" sz="2800"/>
              <a:t>Results</a:t>
            </a:r>
            <a:endParaRPr sz="2800"/>
          </a:p>
        </p:txBody>
      </p:sp>
      <p:sp>
        <p:nvSpPr>
          <p:cNvPr id="228" name="Google Shape;228;gf043114000_2_27"/>
          <p:cNvSpPr txBox="1"/>
          <p:nvPr/>
        </p:nvSpPr>
        <p:spPr>
          <a:xfrm>
            <a:off x="399750" y="1034725"/>
            <a:ext cx="8344500" cy="93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2700">
                <a:solidFill>
                  <a:srgbClr val="366092"/>
                </a:solidFill>
                <a:latin typeface="Calibri"/>
                <a:ea typeface="Calibri"/>
                <a:cs typeface="Calibri"/>
                <a:sym typeface="Calibri"/>
              </a:rPr>
              <a:t>Accuracy &amp; Loss vs Epoches - </a:t>
            </a:r>
            <a:r>
              <a:rPr b="1" lang="en-US" sz="2400">
                <a:solidFill>
                  <a:schemeClr val="accent6"/>
                </a:solidFill>
                <a:latin typeface="Calibri"/>
                <a:ea typeface="Calibri"/>
                <a:cs typeface="Calibri"/>
                <a:sym typeface="Calibri"/>
              </a:rPr>
              <a:t> Multi-Layer Perceptron Model</a:t>
            </a:r>
            <a:endParaRPr b="1" sz="2400">
              <a:solidFill>
                <a:schemeClr val="accent6"/>
              </a:solidFill>
              <a:latin typeface="Calibri"/>
              <a:ea typeface="Calibri"/>
              <a:cs typeface="Calibri"/>
              <a:sym typeface="Calibri"/>
            </a:endParaRPr>
          </a:p>
          <a:p>
            <a:pPr indent="0" lvl="0" marL="0" rtl="0" algn="ctr">
              <a:lnSpc>
                <a:spcPct val="90000"/>
              </a:lnSpc>
              <a:spcBef>
                <a:spcPts val="0"/>
              </a:spcBef>
              <a:spcAft>
                <a:spcPts val="0"/>
              </a:spcAft>
              <a:buNone/>
            </a:pPr>
            <a:r>
              <a:rPr b="1" lang="en-US" sz="2700">
                <a:solidFill>
                  <a:srgbClr val="366092"/>
                </a:solidFill>
                <a:latin typeface="Calibri"/>
                <a:ea typeface="Calibri"/>
                <a:cs typeface="Calibri"/>
                <a:sym typeface="Calibri"/>
              </a:rPr>
              <a:t> </a:t>
            </a:r>
            <a:endParaRPr b="1" sz="2700">
              <a:solidFill>
                <a:srgbClr val="366092"/>
              </a:solidFill>
              <a:latin typeface="Calibri"/>
              <a:ea typeface="Calibri"/>
              <a:cs typeface="Calibri"/>
              <a:sym typeface="Calibri"/>
            </a:endParaRPr>
          </a:p>
        </p:txBody>
      </p:sp>
      <p:pic>
        <p:nvPicPr>
          <p:cNvPr id="229" name="Google Shape;229;gf043114000_2_27"/>
          <p:cNvPicPr preferRelativeResize="0"/>
          <p:nvPr/>
        </p:nvPicPr>
        <p:blipFill>
          <a:blip r:embed="rId4">
            <a:alphaModFix/>
          </a:blip>
          <a:stretch>
            <a:fillRect/>
          </a:stretch>
        </p:blipFill>
        <p:spPr>
          <a:xfrm>
            <a:off x="560325" y="1607204"/>
            <a:ext cx="4112283" cy="2665760"/>
          </a:xfrm>
          <a:prstGeom prst="rect">
            <a:avLst/>
          </a:prstGeom>
          <a:noFill/>
          <a:ln>
            <a:noFill/>
          </a:ln>
        </p:spPr>
      </p:pic>
      <p:pic>
        <p:nvPicPr>
          <p:cNvPr id="230" name="Google Shape;230;gf043114000_2_27"/>
          <p:cNvPicPr preferRelativeResize="0"/>
          <p:nvPr/>
        </p:nvPicPr>
        <p:blipFill>
          <a:blip r:embed="rId5">
            <a:alphaModFix/>
          </a:blip>
          <a:stretch>
            <a:fillRect/>
          </a:stretch>
        </p:blipFill>
        <p:spPr>
          <a:xfrm>
            <a:off x="4304813" y="1592750"/>
            <a:ext cx="4156836" cy="2694676"/>
          </a:xfrm>
          <a:prstGeom prst="rect">
            <a:avLst/>
          </a:prstGeom>
          <a:noFill/>
          <a:ln>
            <a:noFill/>
          </a:ln>
        </p:spPr>
      </p:pic>
      <p:sp>
        <p:nvSpPr>
          <p:cNvPr id="231" name="Google Shape;231;gf043114000_2_27"/>
          <p:cNvSpPr txBox="1"/>
          <p:nvPr/>
        </p:nvSpPr>
        <p:spPr>
          <a:xfrm>
            <a:off x="0" y="4160075"/>
            <a:ext cx="285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latin typeface="Calibri"/>
                <a:ea typeface="Calibri"/>
                <a:cs typeface="Calibri"/>
                <a:sym typeface="Calibri"/>
              </a:rPr>
              <a:t>Total training time: 340.37s (5.67m)</a:t>
            </a:r>
            <a:endParaRPr b="1" sz="1100">
              <a:latin typeface="Calibri"/>
              <a:ea typeface="Calibri"/>
              <a:cs typeface="Calibri"/>
              <a:sym typeface="Calibri"/>
            </a:endParaRPr>
          </a:p>
          <a:p>
            <a:pPr indent="0" lvl="0" marL="0" rtl="0" algn="l">
              <a:spcBef>
                <a:spcPts val="0"/>
              </a:spcBef>
              <a:spcAft>
                <a:spcPts val="0"/>
              </a:spcAft>
              <a:buNone/>
            </a:pPr>
            <a:r>
              <a:rPr b="1" lang="en-US" sz="1100">
                <a:latin typeface="Calibri"/>
                <a:ea typeface="Calibri"/>
                <a:cs typeface="Calibri"/>
                <a:sym typeface="Calibri"/>
              </a:rPr>
              <a:t>Learning rate: 0.01</a:t>
            </a:r>
            <a:endParaRPr b="1" sz="1100">
              <a:latin typeface="Calibri"/>
              <a:ea typeface="Calibri"/>
              <a:cs typeface="Calibri"/>
              <a:sym typeface="Calibri"/>
            </a:endParaRPr>
          </a:p>
          <a:p>
            <a:pPr indent="0" lvl="0" marL="0" rtl="0" algn="l">
              <a:spcBef>
                <a:spcPts val="0"/>
              </a:spcBef>
              <a:spcAft>
                <a:spcPts val="0"/>
              </a:spcAft>
              <a:buNone/>
            </a:pPr>
            <a:r>
              <a:rPr b="1" lang="en-US" sz="1100">
                <a:latin typeface="Calibri"/>
                <a:ea typeface="Calibri"/>
                <a:cs typeface="Calibri"/>
                <a:sym typeface="Calibri"/>
              </a:rPr>
              <a:t>Batch size: 64</a:t>
            </a:r>
            <a:endParaRPr b="1" sz="11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f043114000_2_304"/>
          <p:cNvSpPr txBox="1"/>
          <p:nvPr>
            <p:ph type="title"/>
          </p:nvPr>
        </p:nvSpPr>
        <p:spPr>
          <a:xfrm>
            <a:off x="2230450" y="124125"/>
            <a:ext cx="4314600" cy="7566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800"/>
              <a:t>Mini Challenge - Results</a:t>
            </a:r>
            <a:endParaRPr sz="2800"/>
          </a:p>
        </p:txBody>
      </p:sp>
      <p:sp>
        <p:nvSpPr>
          <p:cNvPr id="237" name="Google Shape;237;gf043114000_2_304"/>
          <p:cNvSpPr txBox="1"/>
          <p:nvPr>
            <p:ph type="title"/>
          </p:nvPr>
        </p:nvSpPr>
        <p:spPr>
          <a:xfrm>
            <a:off x="900150" y="937325"/>
            <a:ext cx="7343700" cy="5145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700"/>
              <a:t>Confusion Matrix - </a:t>
            </a:r>
            <a:r>
              <a:rPr lang="en-US" sz="2700">
                <a:solidFill>
                  <a:schemeClr val="accent6"/>
                </a:solidFill>
              </a:rPr>
              <a:t>Multi-Layer Perceptron Model</a:t>
            </a:r>
            <a:endParaRPr sz="2700">
              <a:solidFill>
                <a:schemeClr val="accent6"/>
              </a:solidFill>
            </a:endParaRPr>
          </a:p>
        </p:txBody>
      </p:sp>
      <p:pic>
        <p:nvPicPr>
          <p:cNvPr id="238" name="Google Shape;238;gf043114000_2_304"/>
          <p:cNvPicPr preferRelativeResize="0"/>
          <p:nvPr/>
        </p:nvPicPr>
        <p:blipFill rotWithShape="1">
          <a:blip r:embed="rId4">
            <a:alphaModFix/>
          </a:blip>
          <a:srcRect b="2487" l="20332" r="7667" t="1459"/>
          <a:stretch/>
        </p:blipFill>
        <p:spPr>
          <a:xfrm>
            <a:off x="659575" y="1606025"/>
            <a:ext cx="3586086" cy="3004476"/>
          </a:xfrm>
          <a:prstGeom prst="rect">
            <a:avLst/>
          </a:prstGeom>
          <a:noFill/>
          <a:ln>
            <a:noFill/>
          </a:ln>
        </p:spPr>
      </p:pic>
      <p:pic>
        <p:nvPicPr>
          <p:cNvPr id="239" name="Google Shape;239;gf043114000_2_304"/>
          <p:cNvPicPr preferRelativeResize="0"/>
          <p:nvPr/>
        </p:nvPicPr>
        <p:blipFill rotWithShape="1">
          <a:blip r:embed="rId5">
            <a:alphaModFix/>
          </a:blip>
          <a:srcRect b="2496" l="16218" r="4435" t="2572"/>
          <a:stretch/>
        </p:blipFill>
        <p:spPr>
          <a:xfrm>
            <a:off x="4456099" y="1653978"/>
            <a:ext cx="3934800" cy="29565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f043114000_2_324"/>
          <p:cNvSpPr txBox="1"/>
          <p:nvPr>
            <p:ph type="title"/>
          </p:nvPr>
        </p:nvSpPr>
        <p:spPr>
          <a:xfrm>
            <a:off x="2230450" y="124125"/>
            <a:ext cx="4314600" cy="7566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800"/>
              <a:t>Mini Challenge - Results</a:t>
            </a:r>
            <a:endParaRPr sz="2800"/>
          </a:p>
        </p:txBody>
      </p:sp>
      <p:sp>
        <p:nvSpPr>
          <p:cNvPr id="245" name="Google Shape;245;gf043114000_2_324"/>
          <p:cNvSpPr txBox="1"/>
          <p:nvPr>
            <p:ph type="title"/>
          </p:nvPr>
        </p:nvSpPr>
        <p:spPr>
          <a:xfrm>
            <a:off x="1490850" y="937325"/>
            <a:ext cx="6162300" cy="5145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SzPts val="3200"/>
              <a:buNone/>
            </a:pPr>
            <a:r>
              <a:rPr lang="en-US" sz="2700"/>
              <a:t>ROC Curve</a:t>
            </a:r>
            <a:r>
              <a:rPr lang="en-US" sz="2700"/>
              <a:t> - </a:t>
            </a:r>
            <a:r>
              <a:rPr lang="en-US" sz="2700">
                <a:solidFill>
                  <a:schemeClr val="accent6"/>
                </a:solidFill>
              </a:rPr>
              <a:t>Multi-Layer Perceptron Model</a:t>
            </a:r>
            <a:endParaRPr sz="2700">
              <a:solidFill>
                <a:schemeClr val="accent6"/>
              </a:solidFill>
            </a:endParaRPr>
          </a:p>
        </p:txBody>
      </p:sp>
      <p:pic>
        <p:nvPicPr>
          <p:cNvPr id="246" name="Google Shape;246;gf043114000_2_324"/>
          <p:cNvPicPr preferRelativeResize="0"/>
          <p:nvPr/>
        </p:nvPicPr>
        <p:blipFill>
          <a:blip r:embed="rId4">
            <a:alphaModFix/>
          </a:blip>
          <a:stretch>
            <a:fillRect/>
          </a:stretch>
        </p:blipFill>
        <p:spPr>
          <a:xfrm>
            <a:off x="46275" y="1416475"/>
            <a:ext cx="4703700" cy="3135800"/>
          </a:xfrm>
          <a:prstGeom prst="rect">
            <a:avLst/>
          </a:prstGeom>
          <a:noFill/>
          <a:ln>
            <a:noFill/>
          </a:ln>
        </p:spPr>
      </p:pic>
      <p:pic>
        <p:nvPicPr>
          <p:cNvPr id="247" name="Google Shape;247;gf043114000_2_324"/>
          <p:cNvPicPr preferRelativeResize="0"/>
          <p:nvPr/>
        </p:nvPicPr>
        <p:blipFill>
          <a:blip r:embed="rId5">
            <a:alphaModFix/>
          </a:blip>
          <a:stretch>
            <a:fillRect/>
          </a:stretch>
        </p:blipFill>
        <p:spPr>
          <a:xfrm>
            <a:off x="4500225" y="1548163"/>
            <a:ext cx="4643775" cy="287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f043114000_0_121"/>
          <p:cNvSpPr txBox="1"/>
          <p:nvPr>
            <p:ph type="title"/>
          </p:nvPr>
        </p:nvSpPr>
        <p:spPr>
          <a:xfrm>
            <a:off x="2230450" y="124125"/>
            <a:ext cx="4314600" cy="7566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800"/>
              <a:t>Mini Challenge - Results</a:t>
            </a:r>
            <a:endParaRPr sz="2800"/>
          </a:p>
        </p:txBody>
      </p:sp>
      <p:sp>
        <p:nvSpPr>
          <p:cNvPr id="253" name="Google Shape;253;gf043114000_0_121"/>
          <p:cNvSpPr txBox="1"/>
          <p:nvPr>
            <p:ph type="title"/>
          </p:nvPr>
        </p:nvSpPr>
        <p:spPr>
          <a:xfrm>
            <a:off x="194100" y="983075"/>
            <a:ext cx="8755800" cy="4410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700"/>
              <a:t>Accuracy &amp; Loss vs Epoches - </a:t>
            </a:r>
            <a:r>
              <a:rPr lang="en-US" sz="2700">
                <a:solidFill>
                  <a:schemeClr val="accent6"/>
                </a:solidFill>
              </a:rPr>
              <a:t>Convolutional Neural Network</a:t>
            </a:r>
            <a:r>
              <a:rPr lang="en-US" sz="2700"/>
              <a:t> </a:t>
            </a:r>
            <a:endParaRPr sz="2700"/>
          </a:p>
        </p:txBody>
      </p:sp>
      <p:pic>
        <p:nvPicPr>
          <p:cNvPr id="254" name="Google Shape;254;gf043114000_0_121"/>
          <p:cNvPicPr preferRelativeResize="0"/>
          <p:nvPr/>
        </p:nvPicPr>
        <p:blipFill>
          <a:blip r:embed="rId4">
            <a:alphaModFix/>
          </a:blip>
          <a:stretch>
            <a:fillRect/>
          </a:stretch>
        </p:blipFill>
        <p:spPr>
          <a:xfrm>
            <a:off x="419100" y="1485866"/>
            <a:ext cx="4117536" cy="2562894"/>
          </a:xfrm>
          <a:prstGeom prst="rect">
            <a:avLst/>
          </a:prstGeom>
          <a:noFill/>
          <a:ln>
            <a:noFill/>
          </a:ln>
        </p:spPr>
      </p:pic>
      <p:pic>
        <p:nvPicPr>
          <p:cNvPr id="255" name="Google Shape;255;gf043114000_0_121"/>
          <p:cNvPicPr preferRelativeResize="0"/>
          <p:nvPr/>
        </p:nvPicPr>
        <p:blipFill>
          <a:blip r:embed="rId5">
            <a:alphaModFix/>
          </a:blip>
          <a:stretch>
            <a:fillRect/>
          </a:stretch>
        </p:blipFill>
        <p:spPr>
          <a:xfrm>
            <a:off x="4322911" y="1459450"/>
            <a:ext cx="4202415" cy="2615726"/>
          </a:xfrm>
          <a:prstGeom prst="rect">
            <a:avLst/>
          </a:prstGeom>
          <a:noFill/>
          <a:ln>
            <a:noFill/>
          </a:ln>
        </p:spPr>
      </p:pic>
      <p:sp>
        <p:nvSpPr>
          <p:cNvPr id="256" name="Google Shape;256;gf043114000_0_121"/>
          <p:cNvSpPr txBox="1"/>
          <p:nvPr/>
        </p:nvSpPr>
        <p:spPr>
          <a:xfrm>
            <a:off x="0" y="4160075"/>
            <a:ext cx="285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latin typeface="Calibri"/>
                <a:ea typeface="Calibri"/>
                <a:cs typeface="Calibri"/>
                <a:sym typeface="Calibri"/>
              </a:rPr>
              <a:t>Total training time: 820.72s (13.68m)</a:t>
            </a:r>
            <a:endParaRPr b="1" sz="1100">
              <a:latin typeface="Calibri"/>
              <a:ea typeface="Calibri"/>
              <a:cs typeface="Calibri"/>
              <a:sym typeface="Calibri"/>
            </a:endParaRPr>
          </a:p>
          <a:p>
            <a:pPr indent="0" lvl="0" marL="0" rtl="0" algn="l">
              <a:spcBef>
                <a:spcPts val="0"/>
              </a:spcBef>
              <a:spcAft>
                <a:spcPts val="0"/>
              </a:spcAft>
              <a:buNone/>
            </a:pPr>
            <a:r>
              <a:rPr b="1" lang="en-US" sz="1100">
                <a:latin typeface="Calibri"/>
                <a:ea typeface="Calibri"/>
                <a:cs typeface="Calibri"/>
                <a:sym typeface="Calibri"/>
              </a:rPr>
              <a:t>Learning rate: 0.01</a:t>
            </a:r>
            <a:endParaRPr b="1" sz="1100">
              <a:latin typeface="Calibri"/>
              <a:ea typeface="Calibri"/>
              <a:cs typeface="Calibri"/>
              <a:sym typeface="Calibri"/>
            </a:endParaRPr>
          </a:p>
          <a:p>
            <a:pPr indent="0" lvl="0" marL="0" rtl="0" algn="l">
              <a:spcBef>
                <a:spcPts val="0"/>
              </a:spcBef>
              <a:spcAft>
                <a:spcPts val="0"/>
              </a:spcAft>
              <a:buNone/>
            </a:pPr>
            <a:r>
              <a:rPr b="1" lang="en-US" sz="1100">
                <a:latin typeface="Calibri"/>
                <a:ea typeface="Calibri"/>
                <a:cs typeface="Calibri"/>
                <a:sym typeface="Calibri"/>
              </a:rPr>
              <a:t>Batch size: 64</a:t>
            </a:r>
            <a:endParaRPr b="1" sz="11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f043114000_0_129"/>
          <p:cNvSpPr txBox="1"/>
          <p:nvPr>
            <p:ph type="title"/>
          </p:nvPr>
        </p:nvSpPr>
        <p:spPr>
          <a:xfrm>
            <a:off x="2230450" y="124125"/>
            <a:ext cx="4314600" cy="7566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800"/>
              <a:t>Mini Challenge - Results</a:t>
            </a:r>
            <a:endParaRPr sz="2800"/>
          </a:p>
        </p:txBody>
      </p:sp>
      <p:sp>
        <p:nvSpPr>
          <p:cNvPr id="262" name="Google Shape;262;gf043114000_0_129"/>
          <p:cNvSpPr txBox="1"/>
          <p:nvPr>
            <p:ph type="title"/>
          </p:nvPr>
        </p:nvSpPr>
        <p:spPr>
          <a:xfrm>
            <a:off x="885000" y="937325"/>
            <a:ext cx="7374000" cy="5145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700"/>
              <a:t>Confusion Matrix - </a:t>
            </a:r>
            <a:r>
              <a:rPr lang="en-US" sz="2700">
                <a:solidFill>
                  <a:schemeClr val="accent6"/>
                </a:solidFill>
              </a:rPr>
              <a:t>Convolutional Neural Networks</a:t>
            </a:r>
            <a:endParaRPr sz="2700">
              <a:solidFill>
                <a:schemeClr val="accent6"/>
              </a:solidFill>
            </a:endParaRPr>
          </a:p>
        </p:txBody>
      </p:sp>
      <p:pic>
        <p:nvPicPr>
          <p:cNvPr id="263" name="Google Shape;263;gf043114000_0_129"/>
          <p:cNvPicPr preferRelativeResize="0"/>
          <p:nvPr/>
        </p:nvPicPr>
        <p:blipFill rotWithShape="1">
          <a:blip r:embed="rId4">
            <a:alphaModFix/>
          </a:blip>
          <a:srcRect b="2390" l="20671" r="6769" t="1979"/>
          <a:stretch/>
        </p:blipFill>
        <p:spPr>
          <a:xfrm>
            <a:off x="757025" y="1591875"/>
            <a:ext cx="3616635" cy="3100490"/>
          </a:xfrm>
          <a:prstGeom prst="rect">
            <a:avLst/>
          </a:prstGeom>
          <a:noFill/>
          <a:ln>
            <a:noFill/>
          </a:ln>
        </p:spPr>
      </p:pic>
      <p:pic>
        <p:nvPicPr>
          <p:cNvPr id="264" name="Google Shape;264;gf043114000_0_129"/>
          <p:cNvPicPr preferRelativeResize="0"/>
          <p:nvPr/>
        </p:nvPicPr>
        <p:blipFill rotWithShape="1">
          <a:blip r:embed="rId5">
            <a:alphaModFix/>
          </a:blip>
          <a:srcRect b="2063" l="16012" r="4798" t="2388"/>
          <a:stretch/>
        </p:blipFill>
        <p:spPr>
          <a:xfrm>
            <a:off x="4498663" y="1591875"/>
            <a:ext cx="3998361" cy="313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2"/>
          <p:cNvSpPr txBox="1"/>
          <p:nvPr>
            <p:ph type="title"/>
          </p:nvPr>
        </p:nvSpPr>
        <p:spPr>
          <a:xfrm>
            <a:off x="3801450" y="124125"/>
            <a:ext cx="1541100" cy="756600"/>
          </a:xfrm>
          <a:prstGeom prst="rect">
            <a:avLst/>
          </a:prstGeom>
          <a:noFill/>
          <a:ln>
            <a:noFill/>
          </a:ln>
        </p:spPr>
        <p:txBody>
          <a:bodyPr anchorCtr="0" anchor="ctr" bIns="34275" lIns="0" spcFirstLastPara="1" rIns="34275" wrap="square" tIns="34275">
            <a:noAutofit/>
          </a:bodyPr>
          <a:lstStyle/>
          <a:p>
            <a:pPr indent="0" lvl="0" marL="0" rtl="0" algn="l">
              <a:lnSpc>
                <a:spcPct val="90000"/>
              </a:lnSpc>
              <a:spcBef>
                <a:spcPts val="0"/>
              </a:spcBef>
              <a:spcAft>
                <a:spcPts val="0"/>
              </a:spcAft>
              <a:buSzPts val="3200"/>
              <a:buNone/>
            </a:pPr>
            <a:r>
              <a:rPr lang="en-US"/>
              <a:t>Outline</a:t>
            </a:r>
            <a:endParaRPr/>
          </a:p>
        </p:txBody>
      </p:sp>
      <p:sp>
        <p:nvSpPr>
          <p:cNvPr id="76" name="Google Shape;76;p2"/>
          <p:cNvSpPr txBox="1"/>
          <p:nvPr/>
        </p:nvSpPr>
        <p:spPr>
          <a:xfrm>
            <a:off x="474225" y="1219563"/>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rgbClr val="366092"/>
                </a:solidFill>
                <a:latin typeface="Calibri"/>
                <a:ea typeface="Calibri"/>
                <a:cs typeface="Calibri"/>
                <a:sym typeface="Calibri"/>
              </a:rPr>
              <a:t>Team 4 </a:t>
            </a:r>
            <a:r>
              <a:rPr b="1" lang="en-US" sz="2800">
                <a:solidFill>
                  <a:srgbClr val="366092"/>
                </a:solidFill>
                <a:latin typeface="Calibri"/>
                <a:ea typeface="Calibri"/>
                <a:cs typeface="Calibri"/>
                <a:sym typeface="Calibri"/>
              </a:rPr>
              <a:t>Introduction</a:t>
            </a:r>
            <a:endParaRPr b="1" i="0" sz="2800" u="none" cap="none" strike="noStrike">
              <a:solidFill>
                <a:srgbClr val="366092"/>
              </a:solidFill>
              <a:latin typeface="Calibri"/>
              <a:ea typeface="Calibri"/>
              <a:cs typeface="Calibri"/>
              <a:sym typeface="Calibri"/>
            </a:endParaRPr>
          </a:p>
        </p:txBody>
      </p:sp>
      <p:sp>
        <p:nvSpPr>
          <p:cNvPr id="77" name="Google Shape;77;p2"/>
          <p:cNvSpPr txBox="1"/>
          <p:nvPr/>
        </p:nvSpPr>
        <p:spPr>
          <a:xfrm>
            <a:off x="474225" y="1711463"/>
            <a:ext cx="56565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rgbClr val="366092"/>
                </a:solidFill>
                <a:latin typeface="Calibri"/>
                <a:ea typeface="Calibri"/>
                <a:cs typeface="Calibri"/>
                <a:sym typeface="Calibri"/>
              </a:rPr>
              <a:t>Background </a:t>
            </a:r>
            <a:endParaRPr b="1" i="0" sz="2800" u="none" cap="none" strike="noStrike">
              <a:solidFill>
                <a:srgbClr val="366092"/>
              </a:solidFill>
              <a:latin typeface="Calibri"/>
              <a:ea typeface="Calibri"/>
              <a:cs typeface="Calibri"/>
              <a:sym typeface="Calibri"/>
            </a:endParaRPr>
          </a:p>
        </p:txBody>
      </p:sp>
      <p:sp>
        <p:nvSpPr>
          <p:cNvPr id="78" name="Google Shape;78;p2"/>
          <p:cNvSpPr txBox="1"/>
          <p:nvPr/>
        </p:nvSpPr>
        <p:spPr>
          <a:xfrm>
            <a:off x="474225" y="2292100"/>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rgbClr val="366092"/>
                </a:solidFill>
                <a:latin typeface="Calibri"/>
                <a:ea typeface="Calibri"/>
                <a:cs typeface="Calibri"/>
                <a:sym typeface="Calibri"/>
              </a:rPr>
              <a:t>Mini </a:t>
            </a:r>
            <a:r>
              <a:rPr b="1" lang="en-US" sz="2800">
                <a:solidFill>
                  <a:srgbClr val="366092"/>
                </a:solidFill>
                <a:latin typeface="Calibri"/>
                <a:ea typeface="Calibri"/>
                <a:cs typeface="Calibri"/>
                <a:sym typeface="Calibri"/>
              </a:rPr>
              <a:t>Challenge</a:t>
            </a:r>
            <a:endParaRPr b="1" i="0" sz="2800" u="none" cap="none" strike="noStrike">
              <a:solidFill>
                <a:srgbClr val="366092"/>
              </a:solidFill>
              <a:latin typeface="Calibri"/>
              <a:ea typeface="Calibri"/>
              <a:cs typeface="Calibri"/>
              <a:sym typeface="Calibri"/>
            </a:endParaRPr>
          </a:p>
        </p:txBody>
      </p:sp>
      <p:sp>
        <p:nvSpPr>
          <p:cNvPr id="79" name="Google Shape;79;p2"/>
          <p:cNvSpPr txBox="1"/>
          <p:nvPr/>
        </p:nvSpPr>
        <p:spPr>
          <a:xfrm>
            <a:off x="474225" y="2775250"/>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rgbClr val="366092"/>
                </a:solidFill>
                <a:latin typeface="Calibri"/>
                <a:ea typeface="Calibri"/>
                <a:cs typeface="Calibri"/>
                <a:sym typeface="Calibri"/>
              </a:rPr>
              <a:t>Major Challenge</a:t>
            </a:r>
            <a:endParaRPr b="1" i="0" sz="2800" u="none" cap="none" strike="noStrike">
              <a:solidFill>
                <a:srgbClr val="366092"/>
              </a:solidFill>
              <a:latin typeface="Calibri"/>
              <a:ea typeface="Calibri"/>
              <a:cs typeface="Calibri"/>
              <a:sym typeface="Calibri"/>
            </a:endParaRPr>
          </a:p>
        </p:txBody>
      </p:sp>
      <p:sp>
        <p:nvSpPr>
          <p:cNvPr id="80" name="Google Shape;80;p2"/>
          <p:cNvSpPr txBox="1"/>
          <p:nvPr/>
        </p:nvSpPr>
        <p:spPr>
          <a:xfrm>
            <a:off x="474225" y="3291550"/>
            <a:ext cx="14442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rgbClr val="366092"/>
                </a:solidFill>
                <a:latin typeface="Calibri"/>
                <a:ea typeface="Calibri"/>
                <a:cs typeface="Calibri"/>
                <a:sym typeface="Calibri"/>
              </a:rPr>
              <a:t>Summary</a:t>
            </a:r>
            <a:endParaRPr b="1" i="0" sz="2800" u="none" cap="none" strike="noStrike">
              <a:solidFill>
                <a:srgbClr val="366092"/>
              </a:solidFill>
              <a:latin typeface="Calibri"/>
              <a:ea typeface="Calibri"/>
              <a:cs typeface="Calibri"/>
              <a:sym typeface="Calibri"/>
            </a:endParaRPr>
          </a:p>
        </p:txBody>
      </p:sp>
      <p:sp>
        <p:nvSpPr>
          <p:cNvPr id="81" name="Google Shape;81;p2"/>
          <p:cNvSpPr txBox="1"/>
          <p:nvPr/>
        </p:nvSpPr>
        <p:spPr>
          <a:xfrm>
            <a:off x="474225" y="3786838"/>
            <a:ext cx="51447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rgbClr val="366092"/>
                </a:solidFill>
                <a:latin typeface="Calibri"/>
                <a:ea typeface="Calibri"/>
                <a:cs typeface="Calibri"/>
                <a:sym typeface="Calibri"/>
              </a:rPr>
              <a:t>Acknowledgement</a:t>
            </a:r>
            <a:endParaRPr b="1" i="0" sz="2800" u="none" cap="none" strike="noStrike">
              <a:solidFill>
                <a:srgbClr val="36609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f043114000_2_332"/>
          <p:cNvSpPr txBox="1"/>
          <p:nvPr>
            <p:ph type="title"/>
          </p:nvPr>
        </p:nvSpPr>
        <p:spPr>
          <a:xfrm>
            <a:off x="2230450" y="124125"/>
            <a:ext cx="4314600" cy="7566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800"/>
              <a:t>Mini Challenge - Results</a:t>
            </a:r>
            <a:endParaRPr sz="2800"/>
          </a:p>
        </p:txBody>
      </p:sp>
      <p:sp>
        <p:nvSpPr>
          <p:cNvPr id="270" name="Google Shape;270;gf043114000_2_332"/>
          <p:cNvSpPr txBox="1"/>
          <p:nvPr>
            <p:ph type="title"/>
          </p:nvPr>
        </p:nvSpPr>
        <p:spPr>
          <a:xfrm>
            <a:off x="885000" y="937325"/>
            <a:ext cx="7374000" cy="5145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700"/>
              <a:t>Confusion Matrix - </a:t>
            </a:r>
            <a:r>
              <a:rPr lang="en-US" sz="2700">
                <a:solidFill>
                  <a:schemeClr val="accent6"/>
                </a:solidFill>
              </a:rPr>
              <a:t>Convolutional Neural Networks</a:t>
            </a:r>
            <a:endParaRPr sz="2700">
              <a:solidFill>
                <a:schemeClr val="accent6"/>
              </a:solidFill>
            </a:endParaRPr>
          </a:p>
        </p:txBody>
      </p:sp>
      <p:pic>
        <p:nvPicPr>
          <p:cNvPr id="271" name="Google Shape;271;gf043114000_2_332"/>
          <p:cNvPicPr preferRelativeResize="0"/>
          <p:nvPr/>
        </p:nvPicPr>
        <p:blipFill rotWithShape="1">
          <a:blip r:embed="rId4">
            <a:alphaModFix/>
          </a:blip>
          <a:srcRect b="0" l="4026" r="7092" t="4443"/>
          <a:stretch/>
        </p:blipFill>
        <p:spPr>
          <a:xfrm>
            <a:off x="4366803" y="1543800"/>
            <a:ext cx="4443198" cy="3140200"/>
          </a:xfrm>
          <a:prstGeom prst="rect">
            <a:avLst/>
          </a:prstGeom>
          <a:noFill/>
          <a:ln>
            <a:noFill/>
          </a:ln>
        </p:spPr>
      </p:pic>
      <p:pic>
        <p:nvPicPr>
          <p:cNvPr id="272" name="Google Shape;272;gf043114000_2_332"/>
          <p:cNvPicPr preferRelativeResize="0"/>
          <p:nvPr/>
        </p:nvPicPr>
        <p:blipFill rotWithShape="1">
          <a:blip r:embed="rId5">
            <a:alphaModFix/>
          </a:blip>
          <a:srcRect b="0" l="2431" r="8505" t="4067"/>
          <a:stretch/>
        </p:blipFill>
        <p:spPr>
          <a:xfrm>
            <a:off x="419100" y="1543800"/>
            <a:ext cx="3801492" cy="314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f043114000_0_137"/>
          <p:cNvSpPr txBox="1"/>
          <p:nvPr>
            <p:ph type="title"/>
          </p:nvPr>
        </p:nvSpPr>
        <p:spPr>
          <a:xfrm>
            <a:off x="2230450" y="124125"/>
            <a:ext cx="4314600" cy="7566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800"/>
              <a:t>Mini Challenge - Results</a:t>
            </a:r>
            <a:endParaRPr sz="2800"/>
          </a:p>
        </p:txBody>
      </p:sp>
      <p:sp>
        <p:nvSpPr>
          <p:cNvPr id="278" name="Google Shape;278;gf043114000_0_137"/>
          <p:cNvSpPr txBox="1"/>
          <p:nvPr>
            <p:ph type="title"/>
          </p:nvPr>
        </p:nvSpPr>
        <p:spPr>
          <a:xfrm>
            <a:off x="1573800" y="983075"/>
            <a:ext cx="5996400" cy="4410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SzPts val="3200"/>
              <a:buNone/>
            </a:pPr>
            <a:r>
              <a:rPr lang="en-US" sz="2700"/>
              <a:t>Accuracy &amp; Loss vs Epoches - </a:t>
            </a:r>
            <a:r>
              <a:rPr lang="en-US" sz="2700">
                <a:solidFill>
                  <a:schemeClr val="accent6"/>
                </a:solidFill>
              </a:rPr>
              <a:t>ResN</a:t>
            </a:r>
            <a:r>
              <a:rPr lang="en-US" sz="2700">
                <a:solidFill>
                  <a:schemeClr val="accent6"/>
                </a:solidFill>
              </a:rPr>
              <a:t>et CNN</a:t>
            </a:r>
            <a:r>
              <a:rPr lang="en-US" sz="2700"/>
              <a:t> </a:t>
            </a:r>
            <a:endParaRPr sz="2700"/>
          </a:p>
        </p:txBody>
      </p:sp>
      <p:pic>
        <p:nvPicPr>
          <p:cNvPr id="279" name="Google Shape;279;gf043114000_0_137"/>
          <p:cNvPicPr preferRelativeResize="0"/>
          <p:nvPr/>
        </p:nvPicPr>
        <p:blipFill>
          <a:blip r:embed="rId4">
            <a:alphaModFix/>
          </a:blip>
          <a:stretch>
            <a:fillRect/>
          </a:stretch>
        </p:blipFill>
        <p:spPr>
          <a:xfrm>
            <a:off x="419100" y="1473600"/>
            <a:ext cx="4136052" cy="2700624"/>
          </a:xfrm>
          <a:prstGeom prst="rect">
            <a:avLst/>
          </a:prstGeom>
          <a:noFill/>
          <a:ln>
            <a:noFill/>
          </a:ln>
        </p:spPr>
      </p:pic>
      <p:pic>
        <p:nvPicPr>
          <p:cNvPr id="280" name="Google Shape;280;gf043114000_0_137"/>
          <p:cNvPicPr preferRelativeResize="0"/>
          <p:nvPr/>
        </p:nvPicPr>
        <p:blipFill>
          <a:blip r:embed="rId5">
            <a:alphaModFix/>
          </a:blip>
          <a:stretch>
            <a:fillRect/>
          </a:stretch>
        </p:blipFill>
        <p:spPr>
          <a:xfrm>
            <a:off x="4452033" y="1473601"/>
            <a:ext cx="4136091" cy="2700624"/>
          </a:xfrm>
          <a:prstGeom prst="rect">
            <a:avLst/>
          </a:prstGeom>
          <a:noFill/>
          <a:ln>
            <a:noFill/>
          </a:ln>
        </p:spPr>
      </p:pic>
      <p:sp>
        <p:nvSpPr>
          <p:cNvPr id="281" name="Google Shape;281;gf043114000_0_137"/>
          <p:cNvSpPr txBox="1"/>
          <p:nvPr/>
        </p:nvSpPr>
        <p:spPr>
          <a:xfrm>
            <a:off x="0" y="4160075"/>
            <a:ext cx="285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latin typeface="Calibri"/>
                <a:ea typeface="Calibri"/>
                <a:cs typeface="Calibri"/>
                <a:sym typeface="Calibri"/>
              </a:rPr>
              <a:t>Total training time: 1193.01s (19.88m)</a:t>
            </a:r>
            <a:endParaRPr b="1" sz="1100">
              <a:latin typeface="Calibri"/>
              <a:ea typeface="Calibri"/>
              <a:cs typeface="Calibri"/>
              <a:sym typeface="Calibri"/>
            </a:endParaRPr>
          </a:p>
          <a:p>
            <a:pPr indent="0" lvl="0" marL="0" rtl="0" algn="l">
              <a:spcBef>
                <a:spcPts val="0"/>
              </a:spcBef>
              <a:spcAft>
                <a:spcPts val="0"/>
              </a:spcAft>
              <a:buNone/>
            </a:pPr>
            <a:r>
              <a:rPr b="1" lang="en-US" sz="1100">
                <a:latin typeface="Calibri"/>
                <a:ea typeface="Calibri"/>
                <a:cs typeface="Calibri"/>
                <a:sym typeface="Calibri"/>
              </a:rPr>
              <a:t>Learning rate: 0.01</a:t>
            </a:r>
            <a:endParaRPr b="1" sz="1100">
              <a:latin typeface="Calibri"/>
              <a:ea typeface="Calibri"/>
              <a:cs typeface="Calibri"/>
              <a:sym typeface="Calibri"/>
            </a:endParaRPr>
          </a:p>
          <a:p>
            <a:pPr indent="0" lvl="0" marL="0" rtl="0" algn="l">
              <a:spcBef>
                <a:spcPts val="0"/>
              </a:spcBef>
              <a:spcAft>
                <a:spcPts val="0"/>
              </a:spcAft>
              <a:buNone/>
            </a:pPr>
            <a:r>
              <a:rPr b="1" lang="en-US" sz="1100">
                <a:latin typeface="Calibri"/>
                <a:ea typeface="Calibri"/>
                <a:cs typeface="Calibri"/>
                <a:sym typeface="Calibri"/>
              </a:rPr>
              <a:t>Batch size: 64</a:t>
            </a:r>
            <a:endParaRPr b="1" sz="11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f043114000_0_143"/>
          <p:cNvSpPr txBox="1"/>
          <p:nvPr>
            <p:ph type="title"/>
          </p:nvPr>
        </p:nvSpPr>
        <p:spPr>
          <a:xfrm>
            <a:off x="2230450" y="124125"/>
            <a:ext cx="4314600" cy="7566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800"/>
              <a:t>Mini Challenge - Results</a:t>
            </a:r>
            <a:endParaRPr sz="2800"/>
          </a:p>
        </p:txBody>
      </p:sp>
      <p:sp>
        <p:nvSpPr>
          <p:cNvPr id="287" name="Google Shape;287;gf043114000_0_143"/>
          <p:cNvSpPr txBox="1"/>
          <p:nvPr>
            <p:ph type="title"/>
          </p:nvPr>
        </p:nvSpPr>
        <p:spPr>
          <a:xfrm>
            <a:off x="2265600" y="986100"/>
            <a:ext cx="4612800" cy="5145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SzPts val="3200"/>
              <a:buNone/>
            </a:pPr>
            <a:r>
              <a:rPr lang="en-US" sz="2700"/>
              <a:t>Confusion Matrix - </a:t>
            </a:r>
            <a:r>
              <a:rPr lang="en-US" sz="2700">
                <a:solidFill>
                  <a:schemeClr val="accent6"/>
                </a:solidFill>
              </a:rPr>
              <a:t>ResNet CNN</a:t>
            </a:r>
            <a:endParaRPr sz="2700">
              <a:solidFill>
                <a:schemeClr val="accent6"/>
              </a:solidFill>
            </a:endParaRPr>
          </a:p>
        </p:txBody>
      </p:sp>
      <p:pic>
        <p:nvPicPr>
          <p:cNvPr id="288" name="Google Shape;288;gf043114000_0_143"/>
          <p:cNvPicPr preferRelativeResize="0"/>
          <p:nvPr/>
        </p:nvPicPr>
        <p:blipFill rotWithShape="1">
          <a:blip r:embed="rId4">
            <a:alphaModFix/>
          </a:blip>
          <a:srcRect b="2591" l="20712" r="8011" t="2143"/>
          <a:stretch/>
        </p:blipFill>
        <p:spPr>
          <a:xfrm>
            <a:off x="832875" y="1613720"/>
            <a:ext cx="3479634" cy="3084054"/>
          </a:xfrm>
          <a:prstGeom prst="rect">
            <a:avLst/>
          </a:prstGeom>
          <a:noFill/>
          <a:ln>
            <a:noFill/>
          </a:ln>
        </p:spPr>
      </p:pic>
      <p:pic>
        <p:nvPicPr>
          <p:cNvPr id="289" name="Google Shape;289;gf043114000_0_143"/>
          <p:cNvPicPr preferRelativeResize="0"/>
          <p:nvPr/>
        </p:nvPicPr>
        <p:blipFill rotWithShape="1">
          <a:blip r:embed="rId5">
            <a:alphaModFix/>
          </a:blip>
          <a:srcRect b="3096" l="15094" r="5547" t="2215"/>
          <a:stretch/>
        </p:blipFill>
        <p:spPr>
          <a:xfrm>
            <a:off x="4413062" y="1605975"/>
            <a:ext cx="3898062" cy="30840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f043114000_2_340"/>
          <p:cNvSpPr txBox="1"/>
          <p:nvPr>
            <p:ph type="title"/>
          </p:nvPr>
        </p:nvSpPr>
        <p:spPr>
          <a:xfrm>
            <a:off x="2230450" y="124125"/>
            <a:ext cx="4314600" cy="7566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800"/>
              <a:t>Mini Challenge - Results</a:t>
            </a:r>
            <a:endParaRPr sz="2800"/>
          </a:p>
        </p:txBody>
      </p:sp>
      <p:sp>
        <p:nvSpPr>
          <p:cNvPr id="295" name="Google Shape;295;gf043114000_2_340"/>
          <p:cNvSpPr txBox="1"/>
          <p:nvPr>
            <p:ph type="title"/>
          </p:nvPr>
        </p:nvSpPr>
        <p:spPr>
          <a:xfrm>
            <a:off x="2265600" y="986100"/>
            <a:ext cx="4612800" cy="5145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SzPts val="3200"/>
              <a:buNone/>
            </a:pPr>
            <a:r>
              <a:rPr lang="en-US" sz="2700"/>
              <a:t>Confusion Matrix - </a:t>
            </a:r>
            <a:r>
              <a:rPr lang="en-US" sz="2700">
                <a:solidFill>
                  <a:schemeClr val="accent6"/>
                </a:solidFill>
              </a:rPr>
              <a:t>ResNet CNN</a:t>
            </a:r>
            <a:endParaRPr sz="2700">
              <a:solidFill>
                <a:schemeClr val="accent6"/>
              </a:solidFill>
            </a:endParaRPr>
          </a:p>
        </p:txBody>
      </p:sp>
      <p:pic>
        <p:nvPicPr>
          <p:cNvPr id="296" name="Google Shape;296;gf043114000_2_340"/>
          <p:cNvPicPr preferRelativeResize="0"/>
          <p:nvPr/>
        </p:nvPicPr>
        <p:blipFill rotWithShape="1">
          <a:blip r:embed="rId4">
            <a:alphaModFix/>
          </a:blip>
          <a:srcRect b="0" l="3968" r="7653" t="4214"/>
          <a:stretch/>
        </p:blipFill>
        <p:spPr>
          <a:xfrm>
            <a:off x="4278113" y="1645925"/>
            <a:ext cx="4580474" cy="2836650"/>
          </a:xfrm>
          <a:prstGeom prst="rect">
            <a:avLst/>
          </a:prstGeom>
          <a:noFill/>
          <a:ln>
            <a:noFill/>
          </a:ln>
        </p:spPr>
      </p:pic>
      <p:pic>
        <p:nvPicPr>
          <p:cNvPr id="297" name="Google Shape;297;gf043114000_2_340"/>
          <p:cNvPicPr preferRelativeResize="0"/>
          <p:nvPr/>
        </p:nvPicPr>
        <p:blipFill rotWithShape="1">
          <a:blip r:embed="rId5">
            <a:alphaModFix/>
          </a:blip>
          <a:srcRect b="0" l="2914" r="9034" t="4342"/>
          <a:stretch/>
        </p:blipFill>
        <p:spPr>
          <a:xfrm>
            <a:off x="285413" y="1645925"/>
            <a:ext cx="3916752" cy="28366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f043114000_2_361"/>
          <p:cNvSpPr txBox="1"/>
          <p:nvPr>
            <p:ph type="title"/>
          </p:nvPr>
        </p:nvSpPr>
        <p:spPr>
          <a:xfrm>
            <a:off x="2230450" y="124125"/>
            <a:ext cx="4314600" cy="7566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800"/>
              <a:t>Mini Challenge - Results</a:t>
            </a:r>
            <a:endParaRPr sz="2800"/>
          </a:p>
        </p:txBody>
      </p:sp>
      <p:sp>
        <p:nvSpPr>
          <p:cNvPr id="303" name="Google Shape;303;gf043114000_2_361"/>
          <p:cNvSpPr txBox="1"/>
          <p:nvPr>
            <p:ph type="title"/>
          </p:nvPr>
        </p:nvSpPr>
        <p:spPr>
          <a:xfrm>
            <a:off x="2488150" y="913363"/>
            <a:ext cx="3799200" cy="514500"/>
          </a:xfrm>
          <a:prstGeom prst="rect">
            <a:avLst/>
          </a:prstGeom>
          <a:noFill/>
          <a:ln>
            <a:noFill/>
          </a:ln>
        </p:spPr>
        <p:txBody>
          <a:bodyPr anchorCtr="0" anchor="ctr" bIns="34275" lIns="0" spcFirstLastPara="1" rIns="34275" wrap="square" tIns="34275">
            <a:noAutofit/>
          </a:bodyPr>
          <a:lstStyle/>
          <a:p>
            <a:pPr indent="0" lvl="0" marL="0" rtl="0" algn="ctr">
              <a:spcBef>
                <a:spcPts val="0"/>
              </a:spcBef>
              <a:spcAft>
                <a:spcPts val="0"/>
              </a:spcAft>
              <a:buSzPts val="3200"/>
              <a:buNone/>
            </a:pPr>
            <a:r>
              <a:rPr lang="en-US" sz="2700"/>
              <a:t>Overall Model Metrics</a:t>
            </a:r>
            <a:endParaRPr sz="2700">
              <a:solidFill>
                <a:schemeClr val="accent6"/>
              </a:solidFill>
            </a:endParaRPr>
          </a:p>
        </p:txBody>
      </p:sp>
      <p:sp>
        <p:nvSpPr>
          <p:cNvPr id="304" name="Google Shape;304;gf043114000_2_361"/>
          <p:cNvSpPr txBox="1"/>
          <p:nvPr/>
        </p:nvSpPr>
        <p:spPr>
          <a:xfrm>
            <a:off x="261500" y="3327225"/>
            <a:ext cx="83271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Overall best performance was achieved by Basic Convolutional Neural Network model.</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1) Basic Convolutional Neural Network</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2) ResNet Convolutional Neural Network</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3) Multi-Layer Perceptron</a:t>
            </a:r>
            <a:endParaRPr>
              <a:latin typeface="Calibri"/>
              <a:ea typeface="Calibri"/>
              <a:cs typeface="Calibri"/>
              <a:sym typeface="Calibri"/>
            </a:endParaRPr>
          </a:p>
          <a:p>
            <a:pPr indent="0" lvl="0" marL="9144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MLP model achieved impressive recall score for galaxy data</a:t>
            </a:r>
            <a:endParaRPr>
              <a:latin typeface="Calibri"/>
              <a:ea typeface="Calibri"/>
              <a:cs typeface="Calibri"/>
              <a:sym typeface="Calibri"/>
            </a:endParaRPr>
          </a:p>
        </p:txBody>
      </p:sp>
      <p:pic>
        <p:nvPicPr>
          <p:cNvPr id="305" name="Google Shape;305;gf043114000_2_361"/>
          <p:cNvPicPr preferRelativeResize="0"/>
          <p:nvPr/>
        </p:nvPicPr>
        <p:blipFill>
          <a:blip r:embed="rId4">
            <a:alphaModFix/>
          </a:blip>
          <a:stretch>
            <a:fillRect/>
          </a:stretch>
        </p:blipFill>
        <p:spPr>
          <a:xfrm>
            <a:off x="261500" y="1427874"/>
            <a:ext cx="2877875" cy="1929374"/>
          </a:xfrm>
          <a:prstGeom prst="rect">
            <a:avLst/>
          </a:prstGeom>
          <a:noFill/>
          <a:ln>
            <a:noFill/>
          </a:ln>
        </p:spPr>
      </p:pic>
      <p:pic>
        <p:nvPicPr>
          <p:cNvPr id="306" name="Google Shape;306;gf043114000_2_361"/>
          <p:cNvPicPr preferRelativeResize="0"/>
          <p:nvPr/>
        </p:nvPicPr>
        <p:blipFill>
          <a:blip r:embed="rId5">
            <a:alphaModFix/>
          </a:blip>
          <a:stretch>
            <a:fillRect/>
          </a:stretch>
        </p:blipFill>
        <p:spPr>
          <a:xfrm>
            <a:off x="3127050" y="1429100"/>
            <a:ext cx="2877883" cy="1932275"/>
          </a:xfrm>
          <a:prstGeom prst="rect">
            <a:avLst/>
          </a:prstGeom>
          <a:noFill/>
          <a:ln>
            <a:noFill/>
          </a:ln>
        </p:spPr>
      </p:pic>
      <p:pic>
        <p:nvPicPr>
          <p:cNvPr id="307" name="Google Shape;307;gf043114000_2_361"/>
          <p:cNvPicPr preferRelativeResize="0"/>
          <p:nvPr/>
        </p:nvPicPr>
        <p:blipFill>
          <a:blip r:embed="rId6">
            <a:alphaModFix/>
          </a:blip>
          <a:stretch>
            <a:fillRect/>
          </a:stretch>
        </p:blipFill>
        <p:spPr>
          <a:xfrm>
            <a:off x="5992600" y="1427875"/>
            <a:ext cx="2889900" cy="193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f08b383ef3_0_0"/>
          <p:cNvSpPr txBox="1"/>
          <p:nvPr>
            <p:ph type="title"/>
          </p:nvPr>
        </p:nvSpPr>
        <p:spPr>
          <a:xfrm>
            <a:off x="457200" y="164632"/>
            <a:ext cx="8229600" cy="756600"/>
          </a:xfrm>
          <a:prstGeom prst="rect">
            <a:avLst/>
          </a:prstGeom>
        </p:spPr>
        <p:txBody>
          <a:bodyPr anchorCtr="0" anchor="ctr" bIns="45700" lIns="0" spcFirstLastPara="1" rIns="45700" wrap="square" tIns="45700">
            <a:noAutofit/>
          </a:bodyPr>
          <a:lstStyle/>
          <a:p>
            <a:pPr indent="0" lvl="0" marL="0" rtl="0" algn="ctr">
              <a:spcBef>
                <a:spcPts val="0"/>
              </a:spcBef>
              <a:spcAft>
                <a:spcPts val="0"/>
              </a:spcAft>
              <a:buNone/>
            </a:pPr>
            <a:r>
              <a:rPr lang="en-US"/>
              <a:t>Mini Challenge - Results - Band Configurations</a:t>
            </a:r>
            <a:endParaRPr/>
          </a:p>
        </p:txBody>
      </p:sp>
      <p:pic>
        <p:nvPicPr>
          <p:cNvPr id="314" name="Google Shape;314;gf08b383ef3_0_0"/>
          <p:cNvPicPr preferRelativeResize="0"/>
          <p:nvPr/>
        </p:nvPicPr>
        <p:blipFill>
          <a:blip r:embed="rId4">
            <a:alphaModFix/>
          </a:blip>
          <a:stretch>
            <a:fillRect/>
          </a:stretch>
        </p:blipFill>
        <p:spPr>
          <a:xfrm>
            <a:off x="2428550" y="1405600"/>
            <a:ext cx="2168825" cy="2280900"/>
          </a:xfrm>
          <a:prstGeom prst="rect">
            <a:avLst/>
          </a:prstGeom>
          <a:noFill/>
          <a:ln>
            <a:noFill/>
          </a:ln>
        </p:spPr>
      </p:pic>
      <p:pic>
        <p:nvPicPr>
          <p:cNvPr id="315" name="Google Shape;315;gf08b383ef3_0_0"/>
          <p:cNvPicPr preferRelativeResize="0"/>
          <p:nvPr/>
        </p:nvPicPr>
        <p:blipFill>
          <a:blip r:embed="rId5">
            <a:alphaModFix/>
          </a:blip>
          <a:stretch>
            <a:fillRect/>
          </a:stretch>
        </p:blipFill>
        <p:spPr>
          <a:xfrm>
            <a:off x="4645800" y="1405588"/>
            <a:ext cx="2168825" cy="2196551"/>
          </a:xfrm>
          <a:prstGeom prst="rect">
            <a:avLst/>
          </a:prstGeom>
          <a:noFill/>
          <a:ln>
            <a:noFill/>
          </a:ln>
        </p:spPr>
      </p:pic>
      <p:pic>
        <p:nvPicPr>
          <p:cNvPr id="316" name="Google Shape;316;gf08b383ef3_0_0"/>
          <p:cNvPicPr preferRelativeResize="0"/>
          <p:nvPr/>
        </p:nvPicPr>
        <p:blipFill>
          <a:blip r:embed="rId6">
            <a:alphaModFix/>
          </a:blip>
          <a:stretch>
            <a:fillRect/>
          </a:stretch>
        </p:blipFill>
        <p:spPr>
          <a:xfrm>
            <a:off x="6863050" y="1422895"/>
            <a:ext cx="2108175" cy="2161967"/>
          </a:xfrm>
          <a:prstGeom prst="rect">
            <a:avLst/>
          </a:prstGeom>
          <a:noFill/>
          <a:ln>
            <a:noFill/>
          </a:ln>
        </p:spPr>
      </p:pic>
      <p:pic>
        <p:nvPicPr>
          <p:cNvPr id="317" name="Google Shape;317;gf08b383ef3_0_0"/>
          <p:cNvPicPr preferRelativeResize="0"/>
          <p:nvPr/>
        </p:nvPicPr>
        <p:blipFill>
          <a:blip r:embed="rId7">
            <a:alphaModFix/>
          </a:blip>
          <a:stretch>
            <a:fillRect/>
          </a:stretch>
        </p:blipFill>
        <p:spPr>
          <a:xfrm>
            <a:off x="271950" y="1405601"/>
            <a:ext cx="2168830" cy="2094950"/>
          </a:xfrm>
          <a:prstGeom prst="rect">
            <a:avLst/>
          </a:prstGeom>
          <a:noFill/>
          <a:ln>
            <a:noFill/>
          </a:ln>
        </p:spPr>
      </p:pic>
      <p:sp>
        <p:nvSpPr>
          <p:cNvPr id="318" name="Google Shape;318;gf08b383ef3_0_0"/>
          <p:cNvSpPr txBox="1"/>
          <p:nvPr/>
        </p:nvSpPr>
        <p:spPr>
          <a:xfrm>
            <a:off x="2489200" y="1022663"/>
            <a:ext cx="42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CNN Model - Performance with all bands</a:t>
            </a:r>
            <a:endParaRPr>
              <a:latin typeface="Calibri"/>
              <a:ea typeface="Calibri"/>
              <a:cs typeface="Calibri"/>
              <a:sym typeface="Calibri"/>
            </a:endParaRPr>
          </a:p>
        </p:txBody>
      </p:sp>
      <p:pic>
        <p:nvPicPr>
          <p:cNvPr id="319" name="Google Shape;319;gf08b383ef3_0_0"/>
          <p:cNvPicPr preferRelativeResize="0"/>
          <p:nvPr/>
        </p:nvPicPr>
        <p:blipFill rotWithShape="1">
          <a:blip r:embed="rId8">
            <a:alphaModFix/>
          </a:blip>
          <a:srcRect b="0" l="0" r="0" t="0"/>
          <a:stretch/>
        </p:blipFill>
        <p:spPr>
          <a:xfrm>
            <a:off x="6421550" y="3720688"/>
            <a:ext cx="2380475" cy="897425"/>
          </a:xfrm>
          <a:prstGeom prst="rect">
            <a:avLst/>
          </a:prstGeom>
          <a:noFill/>
          <a:ln>
            <a:noFill/>
          </a:ln>
        </p:spPr>
      </p:pic>
      <p:sp>
        <p:nvSpPr>
          <p:cNvPr id="320" name="Google Shape;320;gf08b383ef3_0_0"/>
          <p:cNvSpPr txBox="1"/>
          <p:nvPr/>
        </p:nvSpPr>
        <p:spPr>
          <a:xfrm>
            <a:off x="271955" y="3638400"/>
            <a:ext cx="27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Optimal Model Complexity @ 30 epochs</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50 epoch train time : 15 mins 29 secs</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30 epoch train time : 08 mins 05 secs</a:t>
            </a:r>
            <a:endParaRPr sz="1100">
              <a:latin typeface="Calibri"/>
              <a:ea typeface="Calibri"/>
              <a:cs typeface="Calibri"/>
              <a:sym typeface="Calibri"/>
            </a:endParaRPr>
          </a:p>
        </p:txBody>
      </p:sp>
      <p:sp>
        <p:nvSpPr>
          <p:cNvPr id="321" name="Google Shape;321;gf08b383ef3_0_0"/>
          <p:cNvSpPr txBox="1"/>
          <p:nvPr/>
        </p:nvSpPr>
        <p:spPr>
          <a:xfrm>
            <a:off x="4684050" y="3992388"/>
            <a:ext cx="229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Other Performance Metrics: </a:t>
            </a:r>
            <a:endParaRPr sz="11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f08b383ef3_0_324"/>
          <p:cNvSpPr txBox="1"/>
          <p:nvPr/>
        </p:nvSpPr>
        <p:spPr>
          <a:xfrm>
            <a:off x="2489200" y="1022663"/>
            <a:ext cx="42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CNN Model - Performance with bands 0 - 3</a:t>
            </a:r>
            <a:endParaRPr>
              <a:latin typeface="Calibri"/>
              <a:ea typeface="Calibri"/>
              <a:cs typeface="Calibri"/>
              <a:sym typeface="Calibri"/>
            </a:endParaRPr>
          </a:p>
        </p:txBody>
      </p:sp>
      <p:sp>
        <p:nvSpPr>
          <p:cNvPr id="328" name="Google Shape;328;gf08b383ef3_0_324"/>
          <p:cNvSpPr txBox="1"/>
          <p:nvPr/>
        </p:nvSpPr>
        <p:spPr>
          <a:xfrm>
            <a:off x="271955" y="3686775"/>
            <a:ext cx="27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Optimal Model Complexity @ 20 epochs</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50 epoch train time : 07 mins 55 secs</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20 epoch train time : 02 mins 57 secs</a:t>
            </a:r>
            <a:endParaRPr sz="1100">
              <a:latin typeface="Calibri"/>
              <a:ea typeface="Calibri"/>
              <a:cs typeface="Calibri"/>
              <a:sym typeface="Calibri"/>
            </a:endParaRPr>
          </a:p>
        </p:txBody>
      </p:sp>
      <p:sp>
        <p:nvSpPr>
          <p:cNvPr id="329" name="Google Shape;329;gf08b383ef3_0_324"/>
          <p:cNvSpPr txBox="1"/>
          <p:nvPr/>
        </p:nvSpPr>
        <p:spPr>
          <a:xfrm>
            <a:off x="4684050" y="3992388"/>
            <a:ext cx="229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Other Performance Metrics: </a:t>
            </a:r>
            <a:endParaRPr sz="1100">
              <a:latin typeface="Calibri"/>
              <a:ea typeface="Calibri"/>
              <a:cs typeface="Calibri"/>
              <a:sym typeface="Calibri"/>
            </a:endParaRPr>
          </a:p>
        </p:txBody>
      </p:sp>
      <p:pic>
        <p:nvPicPr>
          <p:cNvPr id="330" name="Google Shape;330;gf08b383ef3_0_324"/>
          <p:cNvPicPr preferRelativeResize="0"/>
          <p:nvPr/>
        </p:nvPicPr>
        <p:blipFill>
          <a:blip r:embed="rId4">
            <a:alphaModFix/>
          </a:blip>
          <a:stretch>
            <a:fillRect/>
          </a:stretch>
        </p:blipFill>
        <p:spPr>
          <a:xfrm>
            <a:off x="271942" y="1497538"/>
            <a:ext cx="2167128" cy="2093976"/>
          </a:xfrm>
          <a:prstGeom prst="rect">
            <a:avLst/>
          </a:prstGeom>
          <a:noFill/>
          <a:ln>
            <a:noFill/>
          </a:ln>
        </p:spPr>
      </p:pic>
      <p:pic>
        <p:nvPicPr>
          <p:cNvPr id="331" name="Google Shape;331;gf08b383ef3_0_324"/>
          <p:cNvPicPr preferRelativeResize="0"/>
          <p:nvPr/>
        </p:nvPicPr>
        <p:blipFill>
          <a:blip r:embed="rId5">
            <a:alphaModFix/>
          </a:blip>
          <a:stretch>
            <a:fillRect/>
          </a:stretch>
        </p:blipFill>
        <p:spPr>
          <a:xfrm>
            <a:off x="2515600" y="1442300"/>
            <a:ext cx="2091925" cy="2204466"/>
          </a:xfrm>
          <a:prstGeom prst="rect">
            <a:avLst/>
          </a:prstGeom>
          <a:noFill/>
          <a:ln>
            <a:noFill/>
          </a:ln>
        </p:spPr>
      </p:pic>
      <p:pic>
        <p:nvPicPr>
          <p:cNvPr id="332" name="Google Shape;332;gf08b383ef3_0_324"/>
          <p:cNvPicPr preferRelativeResize="0"/>
          <p:nvPr/>
        </p:nvPicPr>
        <p:blipFill>
          <a:blip r:embed="rId6">
            <a:alphaModFix/>
          </a:blip>
          <a:stretch>
            <a:fillRect/>
          </a:stretch>
        </p:blipFill>
        <p:spPr>
          <a:xfrm>
            <a:off x="4651412" y="1450300"/>
            <a:ext cx="2091925" cy="2148222"/>
          </a:xfrm>
          <a:prstGeom prst="rect">
            <a:avLst/>
          </a:prstGeom>
          <a:noFill/>
          <a:ln>
            <a:noFill/>
          </a:ln>
        </p:spPr>
      </p:pic>
      <p:pic>
        <p:nvPicPr>
          <p:cNvPr id="333" name="Google Shape;333;gf08b383ef3_0_324"/>
          <p:cNvPicPr preferRelativeResize="0"/>
          <p:nvPr/>
        </p:nvPicPr>
        <p:blipFill>
          <a:blip r:embed="rId7">
            <a:alphaModFix/>
          </a:blip>
          <a:stretch>
            <a:fillRect/>
          </a:stretch>
        </p:blipFill>
        <p:spPr>
          <a:xfrm>
            <a:off x="6787225" y="1494638"/>
            <a:ext cx="2005575" cy="2059547"/>
          </a:xfrm>
          <a:prstGeom prst="rect">
            <a:avLst/>
          </a:prstGeom>
          <a:noFill/>
          <a:ln>
            <a:noFill/>
          </a:ln>
        </p:spPr>
      </p:pic>
      <p:pic>
        <p:nvPicPr>
          <p:cNvPr id="334" name="Google Shape;334;gf08b383ef3_0_324"/>
          <p:cNvPicPr preferRelativeResize="0"/>
          <p:nvPr/>
        </p:nvPicPr>
        <p:blipFill>
          <a:blip r:embed="rId8">
            <a:alphaModFix/>
          </a:blip>
          <a:stretch>
            <a:fillRect/>
          </a:stretch>
        </p:blipFill>
        <p:spPr>
          <a:xfrm>
            <a:off x="6468062" y="3721350"/>
            <a:ext cx="2377440" cy="896112"/>
          </a:xfrm>
          <a:prstGeom prst="rect">
            <a:avLst/>
          </a:prstGeom>
          <a:noFill/>
          <a:ln>
            <a:noFill/>
          </a:ln>
        </p:spPr>
      </p:pic>
      <p:sp>
        <p:nvSpPr>
          <p:cNvPr id="335" name="Google Shape;335;gf08b383ef3_0_324"/>
          <p:cNvSpPr txBox="1"/>
          <p:nvPr>
            <p:ph type="title"/>
          </p:nvPr>
        </p:nvSpPr>
        <p:spPr>
          <a:xfrm>
            <a:off x="457200" y="164632"/>
            <a:ext cx="8229600" cy="756600"/>
          </a:xfrm>
          <a:prstGeom prst="rect">
            <a:avLst/>
          </a:prstGeom>
        </p:spPr>
        <p:txBody>
          <a:bodyPr anchorCtr="0" anchor="ctr" bIns="45700" lIns="0" spcFirstLastPara="1" rIns="45700" wrap="square" tIns="45700">
            <a:noAutofit/>
          </a:bodyPr>
          <a:lstStyle/>
          <a:p>
            <a:pPr indent="0" lvl="0" marL="0" rtl="0" algn="ctr">
              <a:spcBef>
                <a:spcPts val="0"/>
              </a:spcBef>
              <a:spcAft>
                <a:spcPts val="0"/>
              </a:spcAft>
              <a:buNone/>
            </a:pPr>
            <a:r>
              <a:rPr lang="en-US"/>
              <a:t>Mini Challenge - Results - Band Configurations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f08b383ef3_0_342"/>
          <p:cNvSpPr txBox="1"/>
          <p:nvPr/>
        </p:nvSpPr>
        <p:spPr>
          <a:xfrm>
            <a:off x="2489200" y="1022663"/>
            <a:ext cx="42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CNN Model - Performance with bands 0, 4</a:t>
            </a:r>
            <a:endParaRPr>
              <a:latin typeface="Calibri"/>
              <a:ea typeface="Calibri"/>
              <a:cs typeface="Calibri"/>
              <a:sym typeface="Calibri"/>
            </a:endParaRPr>
          </a:p>
        </p:txBody>
      </p:sp>
      <p:sp>
        <p:nvSpPr>
          <p:cNvPr id="342" name="Google Shape;342;gf08b383ef3_0_342"/>
          <p:cNvSpPr txBox="1"/>
          <p:nvPr/>
        </p:nvSpPr>
        <p:spPr>
          <a:xfrm>
            <a:off x="271955" y="3686775"/>
            <a:ext cx="27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Optimal Model Complexity @ 20 epochs</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50 epoch train time : 08 mins 41 secs</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20 epoch train time : 04 mins 57 secs</a:t>
            </a:r>
            <a:endParaRPr sz="1100">
              <a:latin typeface="Calibri"/>
              <a:ea typeface="Calibri"/>
              <a:cs typeface="Calibri"/>
              <a:sym typeface="Calibri"/>
            </a:endParaRPr>
          </a:p>
        </p:txBody>
      </p:sp>
      <p:sp>
        <p:nvSpPr>
          <p:cNvPr id="343" name="Google Shape;343;gf08b383ef3_0_342"/>
          <p:cNvSpPr txBox="1"/>
          <p:nvPr/>
        </p:nvSpPr>
        <p:spPr>
          <a:xfrm>
            <a:off x="4684050" y="3992388"/>
            <a:ext cx="229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Other Performance Metrics: </a:t>
            </a:r>
            <a:endParaRPr sz="1100">
              <a:latin typeface="Calibri"/>
              <a:ea typeface="Calibri"/>
              <a:cs typeface="Calibri"/>
              <a:sym typeface="Calibri"/>
            </a:endParaRPr>
          </a:p>
        </p:txBody>
      </p:sp>
      <p:pic>
        <p:nvPicPr>
          <p:cNvPr id="344" name="Google Shape;344;gf08b383ef3_0_342"/>
          <p:cNvPicPr preferRelativeResize="0"/>
          <p:nvPr/>
        </p:nvPicPr>
        <p:blipFill>
          <a:blip r:embed="rId4">
            <a:alphaModFix/>
          </a:blip>
          <a:stretch>
            <a:fillRect/>
          </a:stretch>
        </p:blipFill>
        <p:spPr>
          <a:xfrm>
            <a:off x="228100" y="1501394"/>
            <a:ext cx="2184400" cy="2140712"/>
          </a:xfrm>
          <a:prstGeom prst="rect">
            <a:avLst/>
          </a:prstGeom>
          <a:noFill/>
          <a:ln>
            <a:noFill/>
          </a:ln>
        </p:spPr>
      </p:pic>
      <p:pic>
        <p:nvPicPr>
          <p:cNvPr id="345" name="Google Shape;345;gf08b383ef3_0_342"/>
          <p:cNvPicPr preferRelativeResize="0"/>
          <p:nvPr/>
        </p:nvPicPr>
        <p:blipFill>
          <a:blip r:embed="rId5">
            <a:alphaModFix/>
          </a:blip>
          <a:stretch>
            <a:fillRect/>
          </a:stretch>
        </p:blipFill>
        <p:spPr>
          <a:xfrm>
            <a:off x="2487025" y="1482850"/>
            <a:ext cx="2049425" cy="2143844"/>
          </a:xfrm>
          <a:prstGeom prst="rect">
            <a:avLst/>
          </a:prstGeom>
          <a:noFill/>
          <a:ln>
            <a:noFill/>
          </a:ln>
        </p:spPr>
      </p:pic>
      <p:pic>
        <p:nvPicPr>
          <p:cNvPr id="346" name="Google Shape;346;gf08b383ef3_0_342"/>
          <p:cNvPicPr preferRelativeResize="0"/>
          <p:nvPr/>
        </p:nvPicPr>
        <p:blipFill>
          <a:blip r:embed="rId6">
            <a:alphaModFix/>
          </a:blip>
          <a:stretch>
            <a:fillRect/>
          </a:stretch>
        </p:blipFill>
        <p:spPr>
          <a:xfrm>
            <a:off x="4670604" y="1477075"/>
            <a:ext cx="2049421" cy="2091750"/>
          </a:xfrm>
          <a:prstGeom prst="rect">
            <a:avLst/>
          </a:prstGeom>
          <a:noFill/>
          <a:ln>
            <a:noFill/>
          </a:ln>
        </p:spPr>
      </p:pic>
      <p:pic>
        <p:nvPicPr>
          <p:cNvPr id="347" name="Google Shape;347;gf08b383ef3_0_342"/>
          <p:cNvPicPr preferRelativeResize="0"/>
          <p:nvPr/>
        </p:nvPicPr>
        <p:blipFill>
          <a:blip r:embed="rId7">
            <a:alphaModFix/>
          </a:blip>
          <a:stretch>
            <a:fillRect/>
          </a:stretch>
        </p:blipFill>
        <p:spPr>
          <a:xfrm>
            <a:off x="6845875" y="1503950"/>
            <a:ext cx="1999625" cy="2089301"/>
          </a:xfrm>
          <a:prstGeom prst="rect">
            <a:avLst/>
          </a:prstGeom>
          <a:noFill/>
          <a:ln>
            <a:noFill/>
          </a:ln>
        </p:spPr>
      </p:pic>
      <p:pic>
        <p:nvPicPr>
          <p:cNvPr id="348" name="Google Shape;348;gf08b383ef3_0_342"/>
          <p:cNvPicPr preferRelativeResize="0"/>
          <p:nvPr/>
        </p:nvPicPr>
        <p:blipFill>
          <a:blip r:embed="rId8">
            <a:alphaModFix/>
          </a:blip>
          <a:stretch>
            <a:fillRect/>
          </a:stretch>
        </p:blipFill>
        <p:spPr>
          <a:xfrm>
            <a:off x="6468063" y="3687075"/>
            <a:ext cx="2377440" cy="896112"/>
          </a:xfrm>
          <a:prstGeom prst="rect">
            <a:avLst/>
          </a:prstGeom>
          <a:noFill/>
          <a:ln>
            <a:noFill/>
          </a:ln>
        </p:spPr>
      </p:pic>
      <p:sp>
        <p:nvSpPr>
          <p:cNvPr id="349" name="Google Shape;349;gf08b383ef3_0_342"/>
          <p:cNvSpPr txBox="1"/>
          <p:nvPr>
            <p:ph type="title"/>
          </p:nvPr>
        </p:nvSpPr>
        <p:spPr>
          <a:xfrm>
            <a:off x="457200" y="164632"/>
            <a:ext cx="8229600" cy="756600"/>
          </a:xfrm>
          <a:prstGeom prst="rect">
            <a:avLst/>
          </a:prstGeom>
        </p:spPr>
        <p:txBody>
          <a:bodyPr anchorCtr="0" anchor="ctr" bIns="45700" lIns="0" spcFirstLastPara="1" rIns="45700" wrap="square" tIns="45700">
            <a:noAutofit/>
          </a:bodyPr>
          <a:lstStyle/>
          <a:p>
            <a:pPr indent="0" lvl="0" marL="0" rtl="0" algn="ctr">
              <a:spcBef>
                <a:spcPts val="0"/>
              </a:spcBef>
              <a:spcAft>
                <a:spcPts val="0"/>
              </a:spcAft>
              <a:buNone/>
            </a:pPr>
            <a:r>
              <a:rPr lang="en-US"/>
              <a:t>Mini Challenge - Results - Band Configurations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f08b383ef3_0_360"/>
          <p:cNvSpPr txBox="1"/>
          <p:nvPr/>
        </p:nvSpPr>
        <p:spPr>
          <a:xfrm>
            <a:off x="2489200" y="1022663"/>
            <a:ext cx="42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CNN Model - Performance with bands 1, 5</a:t>
            </a:r>
            <a:endParaRPr>
              <a:latin typeface="Calibri"/>
              <a:ea typeface="Calibri"/>
              <a:cs typeface="Calibri"/>
              <a:sym typeface="Calibri"/>
            </a:endParaRPr>
          </a:p>
        </p:txBody>
      </p:sp>
      <p:sp>
        <p:nvSpPr>
          <p:cNvPr id="356" name="Google Shape;356;gf08b383ef3_0_360"/>
          <p:cNvSpPr txBox="1"/>
          <p:nvPr/>
        </p:nvSpPr>
        <p:spPr>
          <a:xfrm>
            <a:off x="271955" y="3686775"/>
            <a:ext cx="27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Optimal Model Complexity @ 30 epochs</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50 epoch train time : 07 mins 18 secs</a:t>
            </a:r>
            <a:endParaRPr sz="1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00">
                <a:solidFill>
                  <a:schemeClr val="dk1"/>
                </a:solidFill>
                <a:latin typeface="Calibri"/>
                <a:ea typeface="Calibri"/>
                <a:cs typeface="Calibri"/>
                <a:sym typeface="Calibri"/>
              </a:rPr>
              <a:t>30 epoch train time : 06 mins 23 secs</a:t>
            </a:r>
            <a:endParaRPr sz="1100">
              <a:latin typeface="Calibri"/>
              <a:ea typeface="Calibri"/>
              <a:cs typeface="Calibri"/>
              <a:sym typeface="Calibri"/>
            </a:endParaRPr>
          </a:p>
        </p:txBody>
      </p:sp>
      <p:sp>
        <p:nvSpPr>
          <p:cNvPr id="357" name="Google Shape;357;gf08b383ef3_0_360"/>
          <p:cNvSpPr txBox="1"/>
          <p:nvPr/>
        </p:nvSpPr>
        <p:spPr>
          <a:xfrm>
            <a:off x="4684050" y="3992388"/>
            <a:ext cx="229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Other Performance Metrics: </a:t>
            </a:r>
            <a:endParaRPr sz="1100">
              <a:latin typeface="Calibri"/>
              <a:ea typeface="Calibri"/>
              <a:cs typeface="Calibri"/>
              <a:sym typeface="Calibri"/>
            </a:endParaRPr>
          </a:p>
        </p:txBody>
      </p:sp>
      <p:pic>
        <p:nvPicPr>
          <p:cNvPr id="358" name="Google Shape;358;gf08b383ef3_0_360"/>
          <p:cNvPicPr preferRelativeResize="0"/>
          <p:nvPr/>
        </p:nvPicPr>
        <p:blipFill>
          <a:blip r:embed="rId4">
            <a:alphaModFix/>
          </a:blip>
          <a:stretch>
            <a:fillRect/>
          </a:stretch>
        </p:blipFill>
        <p:spPr>
          <a:xfrm>
            <a:off x="229425" y="1488750"/>
            <a:ext cx="2226925" cy="2160950"/>
          </a:xfrm>
          <a:prstGeom prst="rect">
            <a:avLst/>
          </a:prstGeom>
          <a:noFill/>
          <a:ln>
            <a:noFill/>
          </a:ln>
        </p:spPr>
      </p:pic>
      <p:pic>
        <p:nvPicPr>
          <p:cNvPr id="359" name="Google Shape;359;gf08b383ef3_0_360"/>
          <p:cNvPicPr preferRelativeResize="0"/>
          <p:nvPr/>
        </p:nvPicPr>
        <p:blipFill>
          <a:blip r:embed="rId5">
            <a:alphaModFix/>
          </a:blip>
          <a:stretch>
            <a:fillRect/>
          </a:stretch>
        </p:blipFill>
        <p:spPr>
          <a:xfrm>
            <a:off x="2545591" y="1509200"/>
            <a:ext cx="1944810" cy="2093150"/>
          </a:xfrm>
          <a:prstGeom prst="rect">
            <a:avLst/>
          </a:prstGeom>
          <a:noFill/>
          <a:ln>
            <a:noFill/>
          </a:ln>
        </p:spPr>
      </p:pic>
      <p:pic>
        <p:nvPicPr>
          <p:cNvPr id="360" name="Google Shape;360;gf08b383ef3_0_360"/>
          <p:cNvPicPr preferRelativeResize="0"/>
          <p:nvPr/>
        </p:nvPicPr>
        <p:blipFill>
          <a:blip r:embed="rId6">
            <a:alphaModFix/>
          </a:blip>
          <a:stretch>
            <a:fillRect/>
          </a:stretch>
        </p:blipFill>
        <p:spPr>
          <a:xfrm>
            <a:off x="4501075" y="1509200"/>
            <a:ext cx="2184400" cy="2093162"/>
          </a:xfrm>
          <a:prstGeom prst="rect">
            <a:avLst/>
          </a:prstGeom>
          <a:noFill/>
          <a:ln>
            <a:noFill/>
          </a:ln>
        </p:spPr>
      </p:pic>
      <p:pic>
        <p:nvPicPr>
          <p:cNvPr id="361" name="Google Shape;361;gf08b383ef3_0_360"/>
          <p:cNvPicPr preferRelativeResize="0"/>
          <p:nvPr/>
        </p:nvPicPr>
        <p:blipFill>
          <a:blip r:embed="rId7">
            <a:alphaModFix/>
          </a:blip>
          <a:stretch>
            <a:fillRect/>
          </a:stretch>
        </p:blipFill>
        <p:spPr>
          <a:xfrm>
            <a:off x="6845424" y="1536000"/>
            <a:ext cx="1967227" cy="2072425"/>
          </a:xfrm>
          <a:prstGeom prst="rect">
            <a:avLst/>
          </a:prstGeom>
          <a:noFill/>
          <a:ln>
            <a:noFill/>
          </a:ln>
        </p:spPr>
      </p:pic>
      <p:pic>
        <p:nvPicPr>
          <p:cNvPr id="362" name="Google Shape;362;gf08b383ef3_0_360"/>
          <p:cNvPicPr preferRelativeResize="0"/>
          <p:nvPr/>
        </p:nvPicPr>
        <p:blipFill>
          <a:blip r:embed="rId8">
            <a:alphaModFix/>
          </a:blip>
          <a:stretch>
            <a:fillRect/>
          </a:stretch>
        </p:blipFill>
        <p:spPr>
          <a:xfrm>
            <a:off x="6435200" y="3693450"/>
            <a:ext cx="2377440" cy="868680"/>
          </a:xfrm>
          <a:prstGeom prst="rect">
            <a:avLst/>
          </a:prstGeom>
          <a:noFill/>
          <a:ln>
            <a:noFill/>
          </a:ln>
        </p:spPr>
      </p:pic>
      <p:sp>
        <p:nvSpPr>
          <p:cNvPr id="363" name="Google Shape;363;gf08b383ef3_0_360"/>
          <p:cNvSpPr txBox="1"/>
          <p:nvPr>
            <p:ph type="title"/>
          </p:nvPr>
        </p:nvSpPr>
        <p:spPr>
          <a:xfrm>
            <a:off x="457200" y="164632"/>
            <a:ext cx="8229600" cy="756600"/>
          </a:xfrm>
          <a:prstGeom prst="rect">
            <a:avLst/>
          </a:prstGeom>
        </p:spPr>
        <p:txBody>
          <a:bodyPr anchorCtr="0" anchor="ctr" bIns="45700" lIns="0" spcFirstLastPara="1" rIns="45700" wrap="square" tIns="45700">
            <a:noAutofit/>
          </a:bodyPr>
          <a:lstStyle/>
          <a:p>
            <a:pPr indent="0" lvl="0" marL="0" rtl="0" algn="ctr">
              <a:spcBef>
                <a:spcPts val="0"/>
              </a:spcBef>
              <a:spcAft>
                <a:spcPts val="0"/>
              </a:spcAft>
              <a:buNone/>
            </a:pPr>
            <a:r>
              <a:rPr lang="en-US"/>
              <a:t>Mini Challenge - Results - Band Configurations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f08b383ef3_0_378"/>
          <p:cNvSpPr txBox="1"/>
          <p:nvPr/>
        </p:nvSpPr>
        <p:spPr>
          <a:xfrm>
            <a:off x="2489200" y="1022663"/>
            <a:ext cx="42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CNN Model - Performance with bands 2, 6</a:t>
            </a:r>
            <a:endParaRPr>
              <a:latin typeface="Calibri"/>
              <a:ea typeface="Calibri"/>
              <a:cs typeface="Calibri"/>
              <a:sym typeface="Calibri"/>
            </a:endParaRPr>
          </a:p>
        </p:txBody>
      </p:sp>
      <p:sp>
        <p:nvSpPr>
          <p:cNvPr id="370" name="Google Shape;370;gf08b383ef3_0_378"/>
          <p:cNvSpPr txBox="1"/>
          <p:nvPr/>
        </p:nvSpPr>
        <p:spPr>
          <a:xfrm>
            <a:off x="271955" y="3686775"/>
            <a:ext cx="27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Optimal Model Complexity @ 25 epochs</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50 epoch train time : 07 mins 36 secs</a:t>
            </a:r>
            <a:endParaRPr sz="1100">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25 epoch train time : 07 mins 31 secs</a:t>
            </a:r>
            <a:endParaRPr sz="1100">
              <a:latin typeface="Calibri"/>
              <a:ea typeface="Calibri"/>
              <a:cs typeface="Calibri"/>
              <a:sym typeface="Calibri"/>
            </a:endParaRPr>
          </a:p>
        </p:txBody>
      </p:sp>
      <p:sp>
        <p:nvSpPr>
          <p:cNvPr id="371" name="Google Shape;371;gf08b383ef3_0_378"/>
          <p:cNvSpPr txBox="1"/>
          <p:nvPr/>
        </p:nvSpPr>
        <p:spPr>
          <a:xfrm>
            <a:off x="4684050" y="3992388"/>
            <a:ext cx="229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Other Performance Metrics: </a:t>
            </a:r>
            <a:endParaRPr sz="1100">
              <a:latin typeface="Calibri"/>
              <a:ea typeface="Calibri"/>
              <a:cs typeface="Calibri"/>
              <a:sym typeface="Calibri"/>
            </a:endParaRPr>
          </a:p>
        </p:txBody>
      </p:sp>
      <p:pic>
        <p:nvPicPr>
          <p:cNvPr id="372" name="Google Shape;372;gf08b383ef3_0_378"/>
          <p:cNvPicPr preferRelativeResize="0"/>
          <p:nvPr/>
        </p:nvPicPr>
        <p:blipFill>
          <a:blip r:embed="rId4">
            <a:alphaModFix/>
          </a:blip>
          <a:stretch>
            <a:fillRect/>
          </a:stretch>
        </p:blipFill>
        <p:spPr>
          <a:xfrm>
            <a:off x="271950" y="1425494"/>
            <a:ext cx="2184400" cy="2246170"/>
          </a:xfrm>
          <a:prstGeom prst="rect">
            <a:avLst/>
          </a:prstGeom>
          <a:noFill/>
          <a:ln>
            <a:noFill/>
          </a:ln>
        </p:spPr>
      </p:pic>
      <p:pic>
        <p:nvPicPr>
          <p:cNvPr id="373" name="Google Shape;373;gf08b383ef3_0_378"/>
          <p:cNvPicPr preferRelativeResize="0"/>
          <p:nvPr/>
        </p:nvPicPr>
        <p:blipFill>
          <a:blip r:embed="rId5">
            <a:alphaModFix/>
          </a:blip>
          <a:stretch>
            <a:fillRect/>
          </a:stretch>
        </p:blipFill>
        <p:spPr>
          <a:xfrm>
            <a:off x="2514575" y="1509200"/>
            <a:ext cx="2002200" cy="2073300"/>
          </a:xfrm>
          <a:prstGeom prst="rect">
            <a:avLst/>
          </a:prstGeom>
          <a:noFill/>
          <a:ln>
            <a:noFill/>
          </a:ln>
        </p:spPr>
      </p:pic>
      <p:pic>
        <p:nvPicPr>
          <p:cNvPr id="374" name="Google Shape;374;gf08b383ef3_0_378"/>
          <p:cNvPicPr preferRelativeResize="0"/>
          <p:nvPr/>
        </p:nvPicPr>
        <p:blipFill>
          <a:blip r:embed="rId6">
            <a:alphaModFix/>
          </a:blip>
          <a:stretch>
            <a:fillRect/>
          </a:stretch>
        </p:blipFill>
        <p:spPr>
          <a:xfrm>
            <a:off x="4621450" y="1515850"/>
            <a:ext cx="2130450" cy="2146889"/>
          </a:xfrm>
          <a:prstGeom prst="rect">
            <a:avLst/>
          </a:prstGeom>
          <a:noFill/>
          <a:ln>
            <a:noFill/>
          </a:ln>
        </p:spPr>
      </p:pic>
      <p:pic>
        <p:nvPicPr>
          <p:cNvPr id="375" name="Google Shape;375;gf08b383ef3_0_378"/>
          <p:cNvPicPr preferRelativeResize="0"/>
          <p:nvPr/>
        </p:nvPicPr>
        <p:blipFill>
          <a:blip r:embed="rId7">
            <a:alphaModFix/>
          </a:blip>
          <a:stretch>
            <a:fillRect/>
          </a:stretch>
        </p:blipFill>
        <p:spPr>
          <a:xfrm>
            <a:off x="6783550" y="1515857"/>
            <a:ext cx="2087300" cy="2181924"/>
          </a:xfrm>
          <a:prstGeom prst="rect">
            <a:avLst/>
          </a:prstGeom>
          <a:noFill/>
          <a:ln>
            <a:noFill/>
          </a:ln>
        </p:spPr>
      </p:pic>
      <p:pic>
        <p:nvPicPr>
          <p:cNvPr id="376" name="Google Shape;376;gf08b383ef3_0_378"/>
          <p:cNvPicPr preferRelativeResize="0"/>
          <p:nvPr/>
        </p:nvPicPr>
        <p:blipFill>
          <a:blip r:embed="rId8">
            <a:alphaModFix/>
          </a:blip>
          <a:stretch>
            <a:fillRect/>
          </a:stretch>
        </p:blipFill>
        <p:spPr>
          <a:xfrm>
            <a:off x="6419763" y="3721350"/>
            <a:ext cx="2377440" cy="896112"/>
          </a:xfrm>
          <a:prstGeom prst="rect">
            <a:avLst/>
          </a:prstGeom>
          <a:noFill/>
          <a:ln>
            <a:noFill/>
          </a:ln>
        </p:spPr>
      </p:pic>
      <p:sp>
        <p:nvSpPr>
          <p:cNvPr id="377" name="Google Shape;377;gf08b383ef3_0_378"/>
          <p:cNvSpPr txBox="1"/>
          <p:nvPr>
            <p:ph type="title"/>
          </p:nvPr>
        </p:nvSpPr>
        <p:spPr>
          <a:xfrm>
            <a:off x="457200" y="164632"/>
            <a:ext cx="8229600" cy="756600"/>
          </a:xfrm>
          <a:prstGeom prst="rect">
            <a:avLst/>
          </a:prstGeom>
        </p:spPr>
        <p:txBody>
          <a:bodyPr anchorCtr="0" anchor="ctr" bIns="45700" lIns="0" spcFirstLastPara="1" rIns="45700" wrap="square" tIns="45700">
            <a:noAutofit/>
          </a:bodyPr>
          <a:lstStyle/>
          <a:p>
            <a:pPr indent="0" lvl="0" marL="0" rtl="0" algn="ctr">
              <a:spcBef>
                <a:spcPts val="0"/>
              </a:spcBef>
              <a:spcAft>
                <a:spcPts val="0"/>
              </a:spcAft>
              <a:buNone/>
            </a:pPr>
            <a:r>
              <a:rPr lang="en-US"/>
              <a:t>Mini Challenge - Results - Band Configurations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f043114000_0_16"/>
          <p:cNvSpPr txBox="1"/>
          <p:nvPr>
            <p:ph type="title"/>
          </p:nvPr>
        </p:nvSpPr>
        <p:spPr>
          <a:xfrm>
            <a:off x="2521875" y="172875"/>
            <a:ext cx="3523500" cy="7023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SzPts val="3200"/>
              <a:buNone/>
            </a:pPr>
            <a:r>
              <a:rPr lang="en-US"/>
              <a:t>Team 4 Introduction</a:t>
            </a:r>
            <a:endParaRPr/>
          </a:p>
        </p:txBody>
      </p:sp>
      <p:sp>
        <p:nvSpPr>
          <p:cNvPr id="87" name="Google Shape;87;gf043114000_0_16"/>
          <p:cNvSpPr/>
          <p:nvPr/>
        </p:nvSpPr>
        <p:spPr>
          <a:xfrm>
            <a:off x="218125" y="1051475"/>
            <a:ext cx="3227400" cy="7422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Dongwei Sun</a:t>
            </a:r>
            <a:endParaRPr b="1" sz="1200"/>
          </a:p>
          <a:p>
            <a:pPr indent="0" lvl="0" marL="0" rtl="0" algn="l">
              <a:spcBef>
                <a:spcPts val="0"/>
              </a:spcBef>
              <a:spcAft>
                <a:spcPts val="0"/>
              </a:spcAft>
              <a:buNone/>
            </a:pPr>
            <a:r>
              <a:rPr lang="en-US" sz="1200"/>
              <a:t>UC Riverside</a:t>
            </a:r>
            <a:endParaRPr sz="1200"/>
          </a:p>
          <a:p>
            <a:pPr indent="0" lvl="0" marL="0" rtl="0" algn="l">
              <a:spcBef>
                <a:spcPts val="0"/>
              </a:spcBef>
              <a:spcAft>
                <a:spcPts val="0"/>
              </a:spcAft>
              <a:buNone/>
            </a:pPr>
            <a:r>
              <a:rPr i="1" lang="en-US" sz="1000">
                <a:latin typeface="Roboto"/>
                <a:ea typeface="Roboto"/>
                <a:cs typeface="Roboto"/>
                <a:sym typeface="Roboto"/>
              </a:rPr>
              <a:t>900 University Ave, Riverside, CA 92521</a:t>
            </a:r>
            <a:endParaRPr i="1" sz="1000">
              <a:latin typeface="Roboto"/>
              <a:ea typeface="Roboto"/>
              <a:cs typeface="Roboto"/>
              <a:sym typeface="Roboto"/>
            </a:endParaRPr>
          </a:p>
        </p:txBody>
      </p:sp>
      <p:sp>
        <p:nvSpPr>
          <p:cNvPr id="88" name="Google Shape;88;gf043114000_0_16"/>
          <p:cNvSpPr/>
          <p:nvPr/>
        </p:nvSpPr>
        <p:spPr>
          <a:xfrm>
            <a:off x="218125" y="1708775"/>
            <a:ext cx="2498700" cy="801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Ponmanikandan Velmurugan</a:t>
            </a:r>
            <a:endParaRPr b="1" sz="1200"/>
          </a:p>
          <a:p>
            <a:pPr indent="0" lvl="0" marL="0" rtl="0" algn="l">
              <a:spcBef>
                <a:spcPts val="0"/>
              </a:spcBef>
              <a:spcAft>
                <a:spcPts val="0"/>
              </a:spcAft>
              <a:buClr>
                <a:schemeClr val="dk1"/>
              </a:buClr>
              <a:buSzPts val="1100"/>
              <a:buFont typeface="Arial"/>
              <a:buNone/>
            </a:pPr>
            <a:r>
              <a:rPr lang="en-US" sz="1100">
                <a:solidFill>
                  <a:schemeClr val="dk1"/>
                </a:solidFill>
              </a:rPr>
              <a:t>UC Riverside</a:t>
            </a:r>
            <a:endParaRPr sz="1100">
              <a:solidFill>
                <a:schemeClr val="dk1"/>
              </a:solidFill>
            </a:endParaRPr>
          </a:p>
          <a:p>
            <a:pPr indent="0" lvl="0" marL="0" rtl="0" algn="l">
              <a:spcBef>
                <a:spcPts val="0"/>
              </a:spcBef>
              <a:spcAft>
                <a:spcPts val="0"/>
              </a:spcAft>
              <a:buNone/>
            </a:pPr>
            <a:r>
              <a:rPr i="1" lang="en-US" sz="1000">
                <a:solidFill>
                  <a:srgbClr val="202124"/>
                </a:solidFill>
                <a:highlight>
                  <a:schemeClr val="lt1"/>
                </a:highlight>
                <a:latin typeface="Roboto"/>
                <a:ea typeface="Roboto"/>
                <a:cs typeface="Roboto"/>
                <a:sym typeface="Roboto"/>
              </a:rPr>
              <a:t>900 University Ave,  Riverside, CA 92521</a:t>
            </a:r>
            <a:endParaRPr sz="1200"/>
          </a:p>
        </p:txBody>
      </p:sp>
      <p:sp>
        <p:nvSpPr>
          <p:cNvPr id="89" name="Google Shape;89;gf043114000_0_16"/>
          <p:cNvSpPr/>
          <p:nvPr/>
        </p:nvSpPr>
        <p:spPr>
          <a:xfrm>
            <a:off x="218125" y="2294825"/>
            <a:ext cx="2746200" cy="922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Ivan Neto</a:t>
            </a:r>
            <a:endParaRPr b="1" sz="1200"/>
          </a:p>
          <a:p>
            <a:pPr indent="0" lvl="0" marL="0" rtl="0" algn="l">
              <a:spcBef>
                <a:spcPts val="0"/>
              </a:spcBef>
              <a:spcAft>
                <a:spcPts val="0"/>
              </a:spcAft>
              <a:buNone/>
            </a:pPr>
            <a:r>
              <a:rPr lang="en-US" sz="1100"/>
              <a:t>UC Riverside</a:t>
            </a:r>
            <a:endParaRPr sz="1100"/>
          </a:p>
          <a:p>
            <a:pPr indent="0" lvl="0" marL="0" rtl="0" algn="l">
              <a:spcBef>
                <a:spcPts val="0"/>
              </a:spcBef>
              <a:spcAft>
                <a:spcPts val="0"/>
              </a:spcAft>
              <a:buNone/>
            </a:pPr>
            <a:r>
              <a:rPr i="1" lang="en-US" sz="1000">
                <a:solidFill>
                  <a:srgbClr val="202124"/>
                </a:solidFill>
                <a:highlight>
                  <a:srgbClr val="FFFFFF"/>
                </a:highlight>
                <a:latin typeface="Roboto"/>
                <a:ea typeface="Roboto"/>
                <a:cs typeface="Roboto"/>
                <a:sym typeface="Roboto"/>
              </a:rPr>
              <a:t>900 University Ave, Riverside, CA 92521</a:t>
            </a:r>
            <a:endParaRPr i="1" sz="1000"/>
          </a:p>
        </p:txBody>
      </p:sp>
      <p:sp>
        <p:nvSpPr>
          <p:cNvPr id="90" name="Google Shape;90;gf043114000_0_16"/>
          <p:cNvSpPr/>
          <p:nvPr/>
        </p:nvSpPr>
        <p:spPr>
          <a:xfrm>
            <a:off x="218125" y="3619675"/>
            <a:ext cx="2877600" cy="9225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Julian Beaulieu</a:t>
            </a:r>
            <a:endParaRPr b="1" sz="1200"/>
          </a:p>
          <a:p>
            <a:pPr indent="0" lvl="0" marL="0" rtl="0" algn="l">
              <a:spcBef>
                <a:spcPts val="0"/>
              </a:spcBef>
              <a:spcAft>
                <a:spcPts val="0"/>
              </a:spcAft>
              <a:buNone/>
            </a:pPr>
            <a:r>
              <a:rPr lang="en-US" sz="1200"/>
              <a:t>Texas A&amp;M University</a:t>
            </a:r>
            <a:endParaRPr sz="1200"/>
          </a:p>
          <a:p>
            <a:pPr indent="0" lvl="0" marL="0" rtl="0" algn="l">
              <a:spcBef>
                <a:spcPts val="0"/>
              </a:spcBef>
              <a:spcAft>
                <a:spcPts val="0"/>
              </a:spcAft>
              <a:buNone/>
            </a:pPr>
            <a:r>
              <a:rPr i="1" lang="en-US" sz="1000">
                <a:solidFill>
                  <a:srgbClr val="222222"/>
                </a:solidFill>
                <a:highlight>
                  <a:srgbClr val="FFFFFF"/>
                </a:highlight>
                <a:latin typeface="Nunito"/>
                <a:ea typeface="Nunito"/>
                <a:cs typeface="Nunito"/>
                <a:sym typeface="Nunito"/>
              </a:rPr>
              <a:t>400 Bizzell St, </a:t>
            </a:r>
            <a:r>
              <a:rPr i="1" lang="en-US" sz="1000">
                <a:solidFill>
                  <a:srgbClr val="222222"/>
                </a:solidFill>
                <a:highlight>
                  <a:srgbClr val="FFFFFF"/>
                </a:highlight>
                <a:latin typeface="Nunito"/>
                <a:ea typeface="Nunito"/>
                <a:cs typeface="Nunito"/>
                <a:sym typeface="Nunito"/>
              </a:rPr>
              <a:t>C</a:t>
            </a:r>
            <a:r>
              <a:rPr i="1" lang="en-US" sz="1000">
                <a:solidFill>
                  <a:srgbClr val="222222"/>
                </a:solidFill>
                <a:highlight>
                  <a:srgbClr val="FFFFFF"/>
                </a:highlight>
                <a:latin typeface="Nunito"/>
                <a:ea typeface="Nunito"/>
                <a:cs typeface="Nunito"/>
                <a:sym typeface="Nunito"/>
              </a:rPr>
              <a:t>ollege Station, TX 77843</a:t>
            </a:r>
            <a:endParaRPr i="1" sz="1000">
              <a:latin typeface="Nunito"/>
              <a:ea typeface="Nunito"/>
              <a:cs typeface="Nunito"/>
              <a:sym typeface="Nunito"/>
            </a:endParaRPr>
          </a:p>
        </p:txBody>
      </p:sp>
      <p:sp>
        <p:nvSpPr>
          <p:cNvPr id="91" name="Google Shape;91;gf043114000_0_16"/>
          <p:cNvSpPr/>
          <p:nvPr/>
        </p:nvSpPr>
        <p:spPr>
          <a:xfrm>
            <a:off x="218125" y="2948450"/>
            <a:ext cx="2688600" cy="7023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Kai-Chun Chen</a:t>
            </a:r>
            <a:endParaRPr b="1" sz="1200"/>
          </a:p>
          <a:p>
            <a:pPr indent="0" lvl="0" marL="0" rtl="0" algn="l">
              <a:spcBef>
                <a:spcPts val="0"/>
              </a:spcBef>
              <a:spcAft>
                <a:spcPts val="0"/>
              </a:spcAft>
              <a:buClr>
                <a:schemeClr val="dk1"/>
              </a:buClr>
              <a:buSzPts val="1100"/>
              <a:buFont typeface="Arial"/>
              <a:buNone/>
            </a:pPr>
            <a:r>
              <a:rPr lang="en-US" sz="1100">
                <a:solidFill>
                  <a:schemeClr val="dk1"/>
                </a:solidFill>
              </a:rPr>
              <a:t>UC Riverside</a:t>
            </a:r>
            <a:endParaRPr sz="1100">
              <a:solidFill>
                <a:schemeClr val="dk1"/>
              </a:solidFill>
            </a:endParaRPr>
          </a:p>
          <a:p>
            <a:pPr indent="0" lvl="0" marL="0" rtl="0" algn="l">
              <a:spcBef>
                <a:spcPts val="0"/>
              </a:spcBef>
              <a:spcAft>
                <a:spcPts val="0"/>
              </a:spcAft>
              <a:buClr>
                <a:schemeClr val="dk1"/>
              </a:buClr>
              <a:buSzPts val="1100"/>
              <a:buFont typeface="Arial"/>
              <a:buNone/>
            </a:pPr>
            <a:r>
              <a:rPr i="1" lang="en-US" sz="1000">
                <a:solidFill>
                  <a:srgbClr val="202124"/>
                </a:solidFill>
                <a:highlight>
                  <a:schemeClr val="lt1"/>
                </a:highlight>
                <a:latin typeface="Roboto"/>
                <a:ea typeface="Roboto"/>
                <a:cs typeface="Roboto"/>
                <a:sym typeface="Roboto"/>
              </a:rPr>
              <a:t>900 University Ave, Riverside, CA 92521</a:t>
            </a:r>
            <a:endParaRPr sz="1200"/>
          </a:p>
        </p:txBody>
      </p:sp>
      <p:pic>
        <p:nvPicPr>
          <p:cNvPr id="92" name="Google Shape;92;gf043114000_0_16"/>
          <p:cNvPicPr preferRelativeResize="0"/>
          <p:nvPr>
            <p:ph idx="2" type="pic"/>
          </p:nvPr>
        </p:nvPicPr>
        <p:blipFill rotWithShape="1">
          <a:blip r:embed="rId3">
            <a:alphaModFix/>
          </a:blip>
          <a:srcRect b="149" l="0" r="0" t="159"/>
          <a:stretch/>
        </p:blipFill>
        <p:spPr>
          <a:xfrm>
            <a:off x="5132747" y="1027061"/>
            <a:ext cx="1818300" cy="1818300"/>
          </a:xfrm>
          <a:prstGeom prst="ellipse">
            <a:avLst/>
          </a:prstGeom>
          <a:noFill/>
          <a:ln>
            <a:noFill/>
          </a:ln>
        </p:spPr>
      </p:pic>
      <p:pic>
        <p:nvPicPr>
          <p:cNvPr id="93" name="Google Shape;93;gf043114000_0_16"/>
          <p:cNvPicPr preferRelativeResize="0"/>
          <p:nvPr>
            <p:ph idx="3" type="pic"/>
          </p:nvPr>
        </p:nvPicPr>
        <p:blipFill rotWithShape="1">
          <a:blip r:embed="rId4">
            <a:alphaModFix/>
          </a:blip>
          <a:srcRect b="16743" l="0" r="0" t="16736"/>
          <a:stretch/>
        </p:blipFill>
        <p:spPr>
          <a:xfrm>
            <a:off x="7177422" y="1027061"/>
            <a:ext cx="1818300" cy="1818300"/>
          </a:xfrm>
          <a:prstGeom prst="ellipse">
            <a:avLst/>
          </a:prstGeom>
          <a:noFill/>
          <a:ln>
            <a:noFill/>
          </a:ln>
        </p:spPr>
      </p:pic>
      <p:pic>
        <p:nvPicPr>
          <p:cNvPr id="94" name="Google Shape;94;gf043114000_0_16"/>
          <p:cNvPicPr preferRelativeResize="0"/>
          <p:nvPr>
            <p:ph idx="4" type="pic"/>
          </p:nvPr>
        </p:nvPicPr>
        <p:blipFill rotWithShape="1">
          <a:blip r:embed="rId5">
            <a:alphaModFix/>
          </a:blip>
          <a:srcRect b="0" l="0" r="0" t="0"/>
          <a:stretch/>
        </p:blipFill>
        <p:spPr>
          <a:xfrm>
            <a:off x="3998447" y="2845361"/>
            <a:ext cx="1818300" cy="1818300"/>
          </a:xfrm>
          <a:prstGeom prst="ellipse">
            <a:avLst/>
          </a:prstGeom>
          <a:noFill/>
          <a:ln>
            <a:noFill/>
          </a:ln>
        </p:spPr>
      </p:pic>
      <p:pic>
        <p:nvPicPr>
          <p:cNvPr id="95" name="Google Shape;95;gf043114000_0_16"/>
          <p:cNvPicPr preferRelativeResize="0"/>
          <p:nvPr>
            <p:ph idx="5" type="pic"/>
          </p:nvPr>
        </p:nvPicPr>
        <p:blipFill rotWithShape="1">
          <a:blip r:embed="rId6">
            <a:alphaModFix/>
          </a:blip>
          <a:srcRect b="0" l="14279" r="14286" t="0"/>
          <a:stretch/>
        </p:blipFill>
        <p:spPr>
          <a:xfrm>
            <a:off x="6232447" y="2845361"/>
            <a:ext cx="1818300" cy="1818300"/>
          </a:xfrm>
          <a:prstGeom prst="ellipse">
            <a:avLst/>
          </a:prstGeom>
          <a:noFill/>
          <a:ln>
            <a:noFill/>
          </a:ln>
        </p:spPr>
      </p:pic>
      <p:pic>
        <p:nvPicPr>
          <p:cNvPr id="96" name="Google Shape;96;gf043114000_0_16"/>
          <p:cNvPicPr preferRelativeResize="0"/>
          <p:nvPr>
            <p:ph idx="6" type="pic"/>
          </p:nvPr>
        </p:nvPicPr>
        <p:blipFill rotWithShape="1">
          <a:blip r:embed="rId7">
            <a:alphaModFix/>
          </a:blip>
          <a:srcRect b="18214" l="0" r="0" t="18208"/>
          <a:stretch/>
        </p:blipFill>
        <p:spPr>
          <a:xfrm>
            <a:off x="3088072" y="1051486"/>
            <a:ext cx="1818300" cy="18183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f08b383ef3_0_397"/>
          <p:cNvSpPr txBox="1"/>
          <p:nvPr/>
        </p:nvSpPr>
        <p:spPr>
          <a:xfrm>
            <a:off x="2489200" y="1022663"/>
            <a:ext cx="42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CNN Model - Performance with bands 3, 7</a:t>
            </a:r>
            <a:endParaRPr>
              <a:latin typeface="Calibri"/>
              <a:ea typeface="Calibri"/>
              <a:cs typeface="Calibri"/>
              <a:sym typeface="Calibri"/>
            </a:endParaRPr>
          </a:p>
        </p:txBody>
      </p:sp>
      <p:sp>
        <p:nvSpPr>
          <p:cNvPr id="384" name="Google Shape;384;gf08b383ef3_0_397"/>
          <p:cNvSpPr txBox="1"/>
          <p:nvPr/>
        </p:nvSpPr>
        <p:spPr>
          <a:xfrm>
            <a:off x="271955" y="3686775"/>
            <a:ext cx="278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Optimal Model Complexity @ 25 epochs</a:t>
            </a:r>
            <a:endParaRPr sz="1100">
              <a:latin typeface="Calibri"/>
              <a:ea typeface="Calibri"/>
              <a:cs typeface="Calibri"/>
              <a:sym typeface="Calibri"/>
            </a:endParaRPr>
          </a:p>
          <a:p>
            <a:pPr indent="0" lvl="0" marL="0" rtl="0" algn="l">
              <a:spcBef>
                <a:spcPts val="0"/>
              </a:spcBef>
              <a:spcAft>
                <a:spcPts val="0"/>
              </a:spcAft>
              <a:buNone/>
            </a:pPr>
            <a:r>
              <a:t/>
            </a:r>
            <a:endParaRPr sz="1100">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50 epoch train time : 12 mins 19 secs</a:t>
            </a:r>
            <a:endParaRPr sz="1100">
              <a:latin typeface="Calibri"/>
              <a:ea typeface="Calibri"/>
              <a:cs typeface="Calibri"/>
              <a:sym typeface="Calibri"/>
            </a:endParaRPr>
          </a:p>
          <a:p>
            <a:pPr indent="0" lvl="0" marL="0" rtl="0" algn="l">
              <a:spcBef>
                <a:spcPts val="0"/>
              </a:spcBef>
              <a:spcAft>
                <a:spcPts val="0"/>
              </a:spcAft>
              <a:buNone/>
            </a:pPr>
            <a:r>
              <a:rPr lang="en-US" sz="1100">
                <a:latin typeface="Calibri"/>
                <a:ea typeface="Calibri"/>
                <a:cs typeface="Calibri"/>
                <a:sym typeface="Calibri"/>
              </a:rPr>
              <a:t>25 epoch train time : 07 mins 27 secs</a:t>
            </a:r>
            <a:endParaRPr sz="1100">
              <a:latin typeface="Calibri"/>
              <a:ea typeface="Calibri"/>
              <a:cs typeface="Calibri"/>
              <a:sym typeface="Calibri"/>
            </a:endParaRPr>
          </a:p>
        </p:txBody>
      </p:sp>
      <p:sp>
        <p:nvSpPr>
          <p:cNvPr id="385" name="Google Shape;385;gf08b383ef3_0_397"/>
          <p:cNvSpPr txBox="1"/>
          <p:nvPr/>
        </p:nvSpPr>
        <p:spPr>
          <a:xfrm>
            <a:off x="4684050" y="3992388"/>
            <a:ext cx="2299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Other Performance Metrics: </a:t>
            </a:r>
            <a:endParaRPr sz="1100">
              <a:latin typeface="Calibri"/>
              <a:ea typeface="Calibri"/>
              <a:cs typeface="Calibri"/>
              <a:sym typeface="Calibri"/>
            </a:endParaRPr>
          </a:p>
        </p:txBody>
      </p:sp>
      <p:pic>
        <p:nvPicPr>
          <p:cNvPr id="386" name="Google Shape;386;gf08b383ef3_0_397"/>
          <p:cNvPicPr preferRelativeResize="0"/>
          <p:nvPr/>
        </p:nvPicPr>
        <p:blipFill>
          <a:blip r:embed="rId4">
            <a:alphaModFix/>
          </a:blip>
          <a:stretch>
            <a:fillRect/>
          </a:stretch>
        </p:blipFill>
        <p:spPr>
          <a:xfrm>
            <a:off x="341497" y="1448875"/>
            <a:ext cx="2147703" cy="2237900"/>
          </a:xfrm>
          <a:prstGeom prst="rect">
            <a:avLst/>
          </a:prstGeom>
          <a:noFill/>
          <a:ln>
            <a:noFill/>
          </a:ln>
        </p:spPr>
      </p:pic>
      <p:pic>
        <p:nvPicPr>
          <p:cNvPr id="387" name="Google Shape;387;gf08b383ef3_0_397"/>
          <p:cNvPicPr preferRelativeResize="0"/>
          <p:nvPr/>
        </p:nvPicPr>
        <p:blipFill>
          <a:blip r:embed="rId5">
            <a:alphaModFix/>
          </a:blip>
          <a:stretch>
            <a:fillRect/>
          </a:stretch>
        </p:blipFill>
        <p:spPr>
          <a:xfrm>
            <a:off x="2514575" y="1468125"/>
            <a:ext cx="2057425" cy="2141288"/>
          </a:xfrm>
          <a:prstGeom prst="rect">
            <a:avLst/>
          </a:prstGeom>
          <a:noFill/>
          <a:ln>
            <a:noFill/>
          </a:ln>
        </p:spPr>
      </p:pic>
      <p:pic>
        <p:nvPicPr>
          <p:cNvPr id="388" name="Google Shape;388;gf08b383ef3_0_397"/>
          <p:cNvPicPr preferRelativeResize="0"/>
          <p:nvPr/>
        </p:nvPicPr>
        <p:blipFill>
          <a:blip r:embed="rId6">
            <a:alphaModFix/>
          </a:blip>
          <a:stretch>
            <a:fillRect/>
          </a:stretch>
        </p:blipFill>
        <p:spPr>
          <a:xfrm>
            <a:off x="4649062" y="1503126"/>
            <a:ext cx="2057425" cy="2137960"/>
          </a:xfrm>
          <a:prstGeom prst="rect">
            <a:avLst/>
          </a:prstGeom>
          <a:noFill/>
          <a:ln>
            <a:noFill/>
          </a:ln>
        </p:spPr>
      </p:pic>
      <p:pic>
        <p:nvPicPr>
          <p:cNvPr id="389" name="Google Shape;389;gf08b383ef3_0_397"/>
          <p:cNvPicPr preferRelativeResize="0"/>
          <p:nvPr/>
        </p:nvPicPr>
        <p:blipFill>
          <a:blip r:embed="rId7">
            <a:alphaModFix/>
          </a:blip>
          <a:stretch>
            <a:fillRect/>
          </a:stretch>
        </p:blipFill>
        <p:spPr>
          <a:xfrm>
            <a:off x="6814700" y="1503125"/>
            <a:ext cx="2106536" cy="2201025"/>
          </a:xfrm>
          <a:prstGeom prst="rect">
            <a:avLst/>
          </a:prstGeom>
          <a:noFill/>
          <a:ln>
            <a:noFill/>
          </a:ln>
        </p:spPr>
      </p:pic>
      <p:pic>
        <p:nvPicPr>
          <p:cNvPr id="390" name="Google Shape;390;gf08b383ef3_0_397"/>
          <p:cNvPicPr preferRelativeResize="0"/>
          <p:nvPr/>
        </p:nvPicPr>
        <p:blipFill>
          <a:blip r:embed="rId8">
            <a:alphaModFix/>
          </a:blip>
          <a:stretch>
            <a:fillRect/>
          </a:stretch>
        </p:blipFill>
        <p:spPr>
          <a:xfrm>
            <a:off x="6398513" y="3721325"/>
            <a:ext cx="2377440" cy="896112"/>
          </a:xfrm>
          <a:prstGeom prst="rect">
            <a:avLst/>
          </a:prstGeom>
          <a:noFill/>
          <a:ln>
            <a:noFill/>
          </a:ln>
        </p:spPr>
      </p:pic>
      <p:sp>
        <p:nvSpPr>
          <p:cNvPr id="391" name="Google Shape;391;gf08b383ef3_0_397"/>
          <p:cNvSpPr txBox="1"/>
          <p:nvPr>
            <p:ph type="title"/>
          </p:nvPr>
        </p:nvSpPr>
        <p:spPr>
          <a:xfrm>
            <a:off x="457200" y="164632"/>
            <a:ext cx="8229600" cy="756600"/>
          </a:xfrm>
          <a:prstGeom prst="rect">
            <a:avLst/>
          </a:prstGeom>
        </p:spPr>
        <p:txBody>
          <a:bodyPr anchorCtr="0" anchor="ctr" bIns="45700" lIns="0" spcFirstLastPara="1" rIns="45700" wrap="square" tIns="45700">
            <a:noAutofit/>
          </a:bodyPr>
          <a:lstStyle/>
          <a:p>
            <a:pPr indent="0" lvl="0" marL="0" rtl="0" algn="ctr">
              <a:spcBef>
                <a:spcPts val="0"/>
              </a:spcBef>
              <a:spcAft>
                <a:spcPts val="0"/>
              </a:spcAft>
              <a:buNone/>
            </a:pPr>
            <a:r>
              <a:rPr lang="en-US"/>
              <a:t>Mini Challenge - Results - Band Configurations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f08b383ef3_2_8"/>
          <p:cNvSpPr txBox="1"/>
          <p:nvPr>
            <p:ph type="title"/>
          </p:nvPr>
        </p:nvSpPr>
        <p:spPr>
          <a:xfrm>
            <a:off x="457200" y="164632"/>
            <a:ext cx="8229600" cy="756600"/>
          </a:xfrm>
          <a:prstGeom prst="rect">
            <a:avLst/>
          </a:prstGeom>
        </p:spPr>
        <p:txBody>
          <a:bodyPr anchorCtr="0" anchor="ctr" bIns="45700" lIns="0" spcFirstLastPara="1" rIns="45700" wrap="square" tIns="45700">
            <a:noAutofit/>
          </a:bodyPr>
          <a:lstStyle/>
          <a:p>
            <a:pPr indent="0" lvl="0" marL="0" rtl="0" algn="ctr">
              <a:spcBef>
                <a:spcPts val="0"/>
              </a:spcBef>
              <a:spcAft>
                <a:spcPts val="0"/>
              </a:spcAft>
              <a:buNone/>
            </a:pPr>
            <a:r>
              <a:rPr lang="en-US"/>
              <a:t>Mini Challenge - Results - Band Configurations</a:t>
            </a:r>
            <a:endParaRPr/>
          </a:p>
        </p:txBody>
      </p:sp>
      <p:sp>
        <p:nvSpPr>
          <p:cNvPr id="398" name="Google Shape;398;gf08b383ef3_2_8"/>
          <p:cNvSpPr txBox="1"/>
          <p:nvPr/>
        </p:nvSpPr>
        <p:spPr>
          <a:xfrm>
            <a:off x="2489200" y="933025"/>
            <a:ext cx="42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CNN Model - Overall Metrics for Each Configuration</a:t>
            </a:r>
            <a:endParaRPr>
              <a:latin typeface="Calibri"/>
              <a:ea typeface="Calibri"/>
              <a:cs typeface="Calibri"/>
              <a:sym typeface="Calibri"/>
            </a:endParaRPr>
          </a:p>
        </p:txBody>
      </p:sp>
      <p:pic>
        <p:nvPicPr>
          <p:cNvPr id="399" name="Google Shape;399;gf08b383ef3_2_8"/>
          <p:cNvPicPr preferRelativeResize="0"/>
          <p:nvPr/>
        </p:nvPicPr>
        <p:blipFill>
          <a:blip r:embed="rId4">
            <a:alphaModFix/>
          </a:blip>
          <a:stretch>
            <a:fillRect/>
          </a:stretch>
        </p:blipFill>
        <p:spPr>
          <a:xfrm>
            <a:off x="650250" y="1345050"/>
            <a:ext cx="2705688" cy="1686975"/>
          </a:xfrm>
          <a:prstGeom prst="rect">
            <a:avLst/>
          </a:prstGeom>
          <a:noFill/>
          <a:ln>
            <a:noFill/>
          </a:ln>
        </p:spPr>
      </p:pic>
      <p:pic>
        <p:nvPicPr>
          <p:cNvPr id="400" name="Google Shape;400;gf08b383ef3_2_8"/>
          <p:cNvPicPr preferRelativeResize="0"/>
          <p:nvPr/>
        </p:nvPicPr>
        <p:blipFill>
          <a:blip r:embed="rId5">
            <a:alphaModFix/>
          </a:blip>
          <a:stretch>
            <a:fillRect/>
          </a:stretch>
        </p:blipFill>
        <p:spPr>
          <a:xfrm>
            <a:off x="3363141" y="1354302"/>
            <a:ext cx="2705688" cy="1679134"/>
          </a:xfrm>
          <a:prstGeom prst="rect">
            <a:avLst/>
          </a:prstGeom>
          <a:noFill/>
          <a:ln>
            <a:noFill/>
          </a:ln>
        </p:spPr>
      </p:pic>
      <p:pic>
        <p:nvPicPr>
          <p:cNvPr id="401" name="Google Shape;401;gf08b383ef3_2_8"/>
          <p:cNvPicPr preferRelativeResize="0"/>
          <p:nvPr/>
        </p:nvPicPr>
        <p:blipFill>
          <a:blip r:embed="rId6">
            <a:alphaModFix/>
          </a:blip>
          <a:stretch>
            <a:fillRect/>
          </a:stretch>
        </p:blipFill>
        <p:spPr>
          <a:xfrm>
            <a:off x="6068804" y="1345051"/>
            <a:ext cx="2718297" cy="1686974"/>
          </a:xfrm>
          <a:prstGeom prst="rect">
            <a:avLst/>
          </a:prstGeom>
          <a:noFill/>
          <a:ln>
            <a:noFill/>
          </a:ln>
        </p:spPr>
      </p:pic>
      <p:pic>
        <p:nvPicPr>
          <p:cNvPr id="402" name="Google Shape;402;gf08b383ef3_2_8"/>
          <p:cNvPicPr preferRelativeResize="0"/>
          <p:nvPr/>
        </p:nvPicPr>
        <p:blipFill>
          <a:blip r:embed="rId7">
            <a:alphaModFix/>
          </a:blip>
          <a:stretch>
            <a:fillRect/>
          </a:stretch>
        </p:blipFill>
        <p:spPr>
          <a:xfrm>
            <a:off x="650250" y="3032026"/>
            <a:ext cx="2712893" cy="1686974"/>
          </a:xfrm>
          <a:prstGeom prst="rect">
            <a:avLst/>
          </a:prstGeom>
          <a:noFill/>
          <a:ln>
            <a:noFill/>
          </a:ln>
        </p:spPr>
      </p:pic>
      <p:pic>
        <p:nvPicPr>
          <p:cNvPr id="403" name="Google Shape;403;gf08b383ef3_2_8"/>
          <p:cNvPicPr preferRelativeResize="0"/>
          <p:nvPr/>
        </p:nvPicPr>
        <p:blipFill>
          <a:blip r:embed="rId8">
            <a:alphaModFix/>
          </a:blip>
          <a:stretch>
            <a:fillRect/>
          </a:stretch>
        </p:blipFill>
        <p:spPr>
          <a:xfrm>
            <a:off x="3363145" y="3032026"/>
            <a:ext cx="2705662" cy="1679127"/>
          </a:xfrm>
          <a:prstGeom prst="rect">
            <a:avLst/>
          </a:prstGeom>
          <a:noFill/>
          <a:ln>
            <a:noFill/>
          </a:ln>
        </p:spPr>
      </p:pic>
      <p:pic>
        <p:nvPicPr>
          <p:cNvPr id="404" name="Google Shape;404;gf08b383ef3_2_8"/>
          <p:cNvPicPr preferRelativeResize="0"/>
          <p:nvPr/>
        </p:nvPicPr>
        <p:blipFill>
          <a:blip r:embed="rId9">
            <a:alphaModFix/>
          </a:blip>
          <a:stretch>
            <a:fillRect/>
          </a:stretch>
        </p:blipFill>
        <p:spPr>
          <a:xfrm>
            <a:off x="6068833" y="3033428"/>
            <a:ext cx="2696116" cy="167772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f0a2f41651_1_36"/>
          <p:cNvSpPr txBox="1"/>
          <p:nvPr>
            <p:ph type="title"/>
          </p:nvPr>
        </p:nvSpPr>
        <p:spPr>
          <a:xfrm>
            <a:off x="3801450" y="124125"/>
            <a:ext cx="1541100" cy="756600"/>
          </a:xfrm>
          <a:prstGeom prst="rect">
            <a:avLst/>
          </a:prstGeom>
          <a:noFill/>
          <a:ln>
            <a:noFill/>
          </a:ln>
        </p:spPr>
        <p:txBody>
          <a:bodyPr anchorCtr="0" anchor="ctr" bIns="34275" lIns="0" spcFirstLastPara="1" rIns="34275" wrap="square" tIns="34275">
            <a:noAutofit/>
          </a:bodyPr>
          <a:lstStyle/>
          <a:p>
            <a:pPr indent="0" lvl="0" marL="0" rtl="0" algn="l">
              <a:lnSpc>
                <a:spcPct val="90000"/>
              </a:lnSpc>
              <a:spcBef>
                <a:spcPts val="0"/>
              </a:spcBef>
              <a:spcAft>
                <a:spcPts val="0"/>
              </a:spcAft>
              <a:buSzPts val="3200"/>
              <a:buNone/>
            </a:pPr>
            <a:r>
              <a:rPr lang="en-US"/>
              <a:t>Outline</a:t>
            </a:r>
            <a:endParaRPr/>
          </a:p>
        </p:txBody>
      </p:sp>
      <p:sp>
        <p:nvSpPr>
          <p:cNvPr id="410" name="Google Shape;410;gf0a2f41651_1_36"/>
          <p:cNvSpPr txBox="1"/>
          <p:nvPr/>
        </p:nvSpPr>
        <p:spPr>
          <a:xfrm>
            <a:off x="474225" y="1219563"/>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Team 4 Introduction</a:t>
            </a:r>
            <a:endParaRPr b="1" i="0" sz="2800" u="none" cap="none" strike="noStrike">
              <a:solidFill>
                <a:schemeClr val="lt2"/>
              </a:solidFill>
              <a:latin typeface="Calibri"/>
              <a:ea typeface="Calibri"/>
              <a:cs typeface="Calibri"/>
              <a:sym typeface="Calibri"/>
            </a:endParaRPr>
          </a:p>
        </p:txBody>
      </p:sp>
      <p:sp>
        <p:nvSpPr>
          <p:cNvPr id="411" name="Google Shape;411;gf0a2f41651_1_36"/>
          <p:cNvSpPr txBox="1"/>
          <p:nvPr/>
        </p:nvSpPr>
        <p:spPr>
          <a:xfrm>
            <a:off x="474225" y="1711463"/>
            <a:ext cx="56565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Background </a:t>
            </a:r>
            <a:endParaRPr b="1" i="0" sz="2800" u="none" cap="none" strike="noStrike">
              <a:solidFill>
                <a:schemeClr val="lt2"/>
              </a:solidFill>
              <a:latin typeface="Calibri"/>
              <a:ea typeface="Calibri"/>
              <a:cs typeface="Calibri"/>
              <a:sym typeface="Calibri"/>
            </a:endParaRPr>
          </a:p>
        </p:txBody>
      </p:sp>
      <p:sp>
        <p:nvSpPr>
          <p:cNvPr id="412" name="Google Shape;412;gf0a2f41651_1_36"/>
          <p:cNvSpPr txBox="1"/>
          <p:nvPr/>
        </p:nvSpPr>
        <p:spPr>
          <a:xfrm>
            <a:off x="474225" y="2292100"/>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Mini Challenge</a:t>
            </a:r>
            <a:endParaRPr b="1" i="0" sz="2800" u="none" cap="none" strike="noStrike">
              <a:solidFill>
                <a:schemeClr val="lt2"/>
              </a:solidFill>
              <a:latin typeface="Calibri"/>
              <a:ea typeface="Calibri"/>
              <a:cs typeface="Calibri"/>
              <a:sym typeface="Calibri"/>
            </a:endParaRPr>
          </a:p>
        </p:txBody>
      </p:sp>
      <p:sp>
        <p:nvSpPr>
          <p:cNvPr id="413" name="Google Shape;413;gf0a2f41651_1_36"/>
          <p:cNvSpPr txBox="1"/>
          <p:nvPr/>
        </p:nvSpPr>
        <p:spPr>
          <a:xfrm>
            <a:off x="474225" y="2775250"/>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dk2"/>
                </a:solidFill>
                <a:latin typeface="Calibri"/>
                <a:ea typeface="Calibri"/>
                <a:cs typeface="Calibri"/>
                <a:sym typeface="Calibri"/>
              </a:rPr>
              <a:t>Major Challenge</a:t>
            </a:r>
            <a:endParaRPr b="1" i="0" sz="2800" u="none" cap="none" strike="noStrike">
              <a:solidFill>
                <a:schemeClr val="dk2"/>
              </a:solidFill>
              <a:latin typeface="Calibri"/>
              <a:ea typeface="Calibri"/>
              <a:cs typeface="Calibri"/>
              <a:sym typeface="Calibri"/>
            </a:endParaRPr>
          </a:p>
        </p:txBody>
      </p:sp>
      <p:sp>
        <p:nvSpPr>
          <p:cNvPr id="414" name="Google Shape;414;gf0a2f41651_1_36"/>
          <p:cNvSpPr txBox="1"/>
          <p:nvPr/>
        </p:nvSpPr>
        <p:spPr>
          <a:xfrm>
            <a:off x="474225" y="3291550"/>
            <a:ext cx="14442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Summary</a:t>
            </a:r>
            <a:endParaRPr b="1" i="0" sz="2800" u="none" cap="none" strike="noStrike">
              <a:solidFill>
                <a:schemeClr val="lt2"/>
              </a:solidFill>
              <a:latin typeface="Calibri"/>
              <a:ea typeface="Calibri"/>
              <a:cs typeface="Calibri"/>
              <a:sym typeface="Calibri"/>
            </a:endParaRPr>
          </a:p>
        </p:txBody>
      </p:sp>
      <p:sp>
        <p:nvSpPr>
          <p:cNvPr id="415" name="Google Shape;415;gf0a2f41651_1_36"/>
          <p:cNvSpPr txBox="1"/>
          <p:nvPr/>
        </p:nvSpPr>
        <p:spPr>
          <a:xfrm>
            <a:off x="474225" y="3786838"/>
            <a:ext cx="51447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Acknowledgement</a:t>
            </a:r>
            <a:endParaRPr b="1" i="0" sz="2800" u="none" cap="none" strike="noStrike">
              <a:solidFill>
                <a:schemeClr val="lt2"/>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
          <p:cNvSpPr txBox="1"/>
          <p:nvPr>
            <p:ph type="title"/>
          </p:nvPr>
        </p:nvSpPr>
        <p:spPr>
          <a:xfrm>
            <a:off x="1761926" y="190175"/>
            <a:ext cx="52212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Main Challenge - Intro</a:t>
            </a:r>
            <a:endParaRPr/>
          </a:p>
        </p:txBody>
      </p:sp>
      <p:sp>
        <p:nvSpPr>
          <p:cNvPr id="421" name="Google Shape;421;p5"/>
          <p:cNvSpPr txBox="1"/>
          <p:nvPr/>
        </p:nvSpPr>
        <p:spPr>
          <a:xfrm>
            <a:off x="3099175" y="958863"/>
            <a:ext cx="2546700" cy="4806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500">
                <a:solidFill>
                  <a:srgbClr val="366092"/>
                </a:solidFill>
                <a:latin typeface="Calibri"/>
                <a:ea typeface="Calibri"/>
                <a:cs typeface="Calibri"/>
                <a:sym typeface="Calibri"/>
              </a:rPr>
              <a:t>Asteroid Detection</a:t>
            </a:r>
            <a:endParaRPr b="1" i="0" sz="2500" u="none" cap="none" strike="noStrike">
              <a:solidFill>
                <a:srgbClr val="366092"/>
              </a:solidFill>
              <a:latin typeface="Calibri"/>
              <a:ea typeface="Calibri"/>
              <a:cs typeface="Calibri"/>
              <a:sym typeface="Calibri"/>
            </a:endParaRPr>
          </a:p>
        </p:txBody>
      </p:sp>
      <p:pic>
        <p:nvPicPr>
          <p:cNvPr id="422" name="Google Shape;422;p5"/>
          <p:cNvPicPr preferRelativeResize="0"/>
          <p:nvPr/>
        </p:nvPicPr>
        <p:blipFill>
          <a:blip r:embed="rId4">
            <a:alphaModFix/>
          </a:blip>
          <a:stretch>
            <a:fillRect/>
          </a:stretch>
        </p:blipFill>
        <p:spPr>
          <a:xfrm>
            <a:off x="145375" y="1753213"/>
            <a:ext cx="4177426" cy="1288000"/>
          </a:xfrm>
          <a:prstGeom prst="rect">
            <a:avLst/>
          </a:prstGeom>
          <a:noFill/>
          <a:ln>
            <a:noFill/>
          </a:ln>
        </p:spPr>
      </p:pic>
      <p:sp>
        <p:nvSpPr>
          <p:cNvPr id="423" name="Google Shape;423;p5"/>
          <p:cNvSpPr txBox="1"/>
          <p:nvPr/>
        </p:nvSpPr>
        <p:spPr>
          <a:xfrm>
            <a:off x="950925" y="1451575"/>
            <a:ext cx="31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Difference Images (3080x3072 px)</a:t>
            </a:r>
            <a:endParaRPr b="1">
              <a:latin typeface="Calibri"/>
              <a:ea typeface="Calibri"/>
              <a:cs typeface="Calibri"/>
              <a:sym typeface="Calibri"/>
            </a:endParaRPr>
          </a:p>
        </p:txBody>
      </p:sp>
      <p:pic>
        <p:nvPicPr>
          <p:cNvPr id="424" name="Google Shape;424;p5"/>
          <p:cNvPicPr preferRelativeResize="0"/>
          <p:nvPr/>
        </p:nvPicPr>
        <p:blipFill>
          <a:blip r:embed="rId5">
            <a:alphaModFix/>
          </a:blip>
          <a:stretch>
            <a:fillRect/>
          </a:stretch>
        </p:blipFill>
        <p:spPr>
          <a:xfrm>
            <a:off x="357600" y="3716500"/>
            <a:ext cx="3823725" cy="691900"/>
          </a:xfrm>
          <a:prstGeom prst="rect">
            <a:avLst/>
          </a:prstGeom>
          <a:noFill/>
          <a:ln>
            <a:noFill/>
          </a:ln>
        </p:spPr>
      </p:pic>
      <p:sp>
        <p:nvSpPr>
          <p:cNvPr id="425" name="Google Shape;425;p5"/>
          <p:cNvSpPr txBox="1"/>
          <p:nvPr/>
        </p:nvSpPr>
        <p:spPr>
          <a:xfrm>
            <a:off x="956925" y="3354975"/>
            <a:ext cx="31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Individual Asteroid Images (26x26)</a:t>
            </a:r>
            <a:endParaRPr b="1">
              <a:latin typeface="Calibri"/>
              <a:ea typeface="Calibri"/>
              <a:cs typeface="Calibri"/>
              <a:sym typeface="Calibri"/>
            </a:endParaRPr>
          </a:p>
        </p:txBody>
      </p:sp>
      <p:pic>
        <p:nvPicPr>
          <p:cNvPr id="426" name="Google Shape;426;p5"/>
          <p:cNvPicPr preferRelativeResize="0"/>
          <p:nvPr/>
        </p:nvPicPr>
        <p:blipFill>
          <a:blip r:embed="rId6">
            <a:alphaModFix/>
          </a:blip>
          <a:stretch>
            <a:fillRect/>
          </a:stretch>
        </p:blipFill>
        <p:spPr>
          <a:xfrm>
            <a:off x="4775600" y="1539775"/>
            <a:ext cx="4116951" cy="2939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f043114000_2_428"/>
          <p:cNvSpPr txBox="1"/>
          <p:nvPr>
            <p:ph type="title"/>
          </p:nvPr>
        </p:nvSpPr>
        <p:spPr>
          <a:xfrm>
            <a:off x="1761926" y="190175"/>
            <a:ext cx="52212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Main Challenge - Intro</a:t>
            </a:r>
            <a:endParaRPr/>
          </a:p>
        </p:txBody>
      </p:sp>
      <p:sp>
        <p:nvSpPr>
          <p:cNvPr id="432" name="Google Shape;432;gf043114000_2_428"/>
          <p:cNvSpPr txBox="1"/>
          <p:nvPr/>
        </p:nvSpPr>
        <p:spPr>
          <a:xfrm>
            <a:off x="3099175" y="958863"/>
            <a:ext cx="2546700" cy="4806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500">
                <a:solidFill>
                  <a:srgbClr val="366092"/>
                </a:solidFill>
                <a:latin typeface="Calibri"/>
                <a:ea typeface="Calibri"/>
                <a:cs typeface="Calibri"/>
                <a:sym typeface="Calibri"/>
              </a:rPr>
              <a:t>Asteroid Detection</a:t>
            </a:r>
            <a:endParaRPr b="1" i="0" sz="2500" u="none" cap="none" strike="noStrike">
              <a:solidFill>
                <a:srgbClr val="366092"/>
              </a:solidFill>
              <a:latin typeface="Calibri"/>
              <a:ea typeface="Calibri"/>
              <a:cs typeface="Calibri"/>
              <a:sym typeface="Calibri"/>
            </a:endParaRPr>
          </a:p>
        </p:txBody>
      </p:sp>
      <p:pic>
        <p:nvPicPr>
          <p:cNvPr id="433" name="Google Shape;433;gf043114000_2_428"/>
          <p:cNvPicPr preferRelativeResize="0"/>
          <p:nvPr/>
        </p:nvPicPr>
        <p:blipFill>
          <a:blip r:embed="rId4">
            <a:alphaModFix/>
          </a:blip>
          <a:stretch>
            <a:fillRect/>
          </a:stretch>
        </p:blipFill>
        <p:spPr>
          <a:xfrm>
            <a:off x="336350" y="1499888"/>
            <a:ext cx="4829175" cy="3076575"/>
          </a:xfrm>
          <a:prstGeom prst="rect">
            <a:avLst/>
          </a:prstGeom>
          <a:noFill/>
          <a:ln cap="flat" cmpd="sng" w="19050">
            <a:solidFill>
              <a:schemeClr val="dk2"/>
            </a:solidFill>
            <a:prstDash val="solid"/>
            <a:round/>
            <a:headEnd len="sm" w="sm" type="none"/>
            <a:tailEnd len="sm" w="sm" type="none"/>
          </a:ln>
        </p:spPr>
      </p:pic>
      <p:sp>
        <p:nvSpPr>
          <p:cNvPr id="434" name="Google Shape;434;gf043114000_2_428"/>
          <p:cNvSpPr txBox="1"/>
          <p:nvPr/>
        </p:nvSpPr>
        <p:spPr>
          <a:xfrm>
            <a:off x="5391125" y="1499900"/>
            <a:ext cx="3678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Every big (approx. 3000x3000) difference images has a Pandas DataFrame</a:t>
            </a:r>
            <a:endParaRPr>
              <a:latin typeface="Calibri"/>
              <a:ea typeface="Calibri"/>
              <a:cs typeface="Calibri"/>
              <a:sym typeface="Calibri"/>
            </a:endParaRPr>
          </a:p>
        </p:txBody>
      </p:sp>
      <p:sp>
        <p:nvSpPr>
          <p:cNvPr id="435" name="Google Shape;435;gf043114000_2_428"/>
          <p:cNvSpPr txBox="1"/>
          <p:nvPr/>
        </p:nvSpPr>
        <p:spPr>
          <a:xfrm>
            <a:off x="5391125" y="2668625"/>
            <a:ext cx="3678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Magnitude = Magnitude of the streak</a:t>
            </a:r>
            <a:endParaRPr>
              <a:latin typeface="Calibri"/>
              <a:ea typeface="Calibri"/>
              <a:cs typeface="Calibri"/>
              <a:sym typeface="Calibri"/>
            </a:endParaRPr>
          </a:p>
        </p:txBody>
      </p:sp>
      <p:sp>
        <p:nvSpPr>
          <p:cNvPr id="436" name="Google Shape;436;gf043114000_2_428"/>
          <p:cNvSpPr txBox="1"/>
          <p:nvPr/>
        </p:nvSpPr>
        <p:spPr>
          <a:xfrm>
            <a:off x="5391125" y="3019125"/>
            <a:ext cx="3678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Length = Length of the streak</a:t>
            </a:r>
            <a:endParaRPr>
              <a:latin typeface="Calibri"/>
              <a:ea typeface="Calibri"/>
              <a:cs typeface="Calibri"/>
              <a:sym typeface="Calibri"/>
            </a:endParaRPr>
          </a:p>
        </p:txBody>
      </p:sp>
      <p:sp>
        <p:nvSpPr>
          <p:cNvPr id="437" name="Google Shape;437;gf043114000_2_428"/>
          <p:cNvSpPr txBox="1"/>
          <p:nvPr/>
        </p:nvSpPr>
        <p:spPr>
          <a:xfrm>
            <a:off x="5391125" y="3369788"/>
            <a:ext cx="36789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Angle = Angle of the streak</a:t>
            </a:r>
            <a:endParaRPr>
              <a:latin typeface="Calibri"/>
              <a:ea typeface="Calibri"/>
              <a:cs typeface="Calibri"/>
              <a:sym typeface="Calibri"/>
            </a:endParaRPr>
          </a:p>
        </p:txBody>
      </p:sp>
      <p:sp>
        <p:nvSpPr>
          <p:cNvPr id="438" name="Google Shape;438;gf043114000_2_428"/>
          <p:cNvSpPr txBox="1"/>
          <p:nvPr/>
        </p:nvSpPr>
        <p:spPr>
          <a:xfrm>
            <a:off x="5391125" y="3769988"/>
            <a:ext cx="36789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Box coordinates of the injected asteroids</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width = ‘length’ + 100</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height = ‘length’ + 100</a:t>
            </a:r>
            <a:endParaRPr>
              <a:latin typeface="Calibri"/>
              <a:ea typeface="Calibri"/>
              <a:cs typeface="Calibri"/>
              <a:sym typeface="Calibri"/>
            </a:endParaRPr>
          </a:p>
        </p:txBody>
      </p:sp>
      <p:sp>
        <p:nvSpPr>
          <p:cNvPr id="439" name="Google Shape;439;gf043114000_2_428"/>
          <p:cNvSpPr txBox="1"/>
          <p:nvPr/>
        </p:nvSpPr>
        <p:spPr>
          <a:xfrm>
            <a:off x="5391125" y="2107225"/>
            <a:ext cx="36789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Streaks are objects moving in a straight line (asteroids in this case).</a:t>
            </a:r>
            <a:endParaRPr>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f043114000_2_410"/>
          <p:cNvSpPr txBox="1"/>
          <p:nvPr>
            <p:ph type="title"/>
          </p:nvPr>
        </p:nvSpPr>
        <p:spPr>
          <a:xfrm>
            <a:off x="1761926" y="190175"/>
            <a:ext cx="52212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Main Challenge - Intro</a:t>
            </a:r>
            <a:endParaRPr/>
          </a:p>
        </p:txBody>
      </p:sp>
      <p:sp>
        <p:nvSpPr>
          <p:cNvPr id="445" name="Google Shape;445;gf043114000_2_410"/>
          <p:cNvSpPr txBox="1"/>
          <p:nvPr/>
        </p:nvSpPr>
        <p:spPr>
          <a:xfrm>
            <a:off x="6449949" y="1033450"/>
            <a:ext cx="642000" cy="4806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500">
                <a:solidFill>
                  <a:srgbClr val="366092"/>
                </a:solidFill>
                <a:latin typeface="Calibri"/>
                <a:ea typeface="Calibri"/>
                <a:cs typeface="Calibri"/>
                <a:sym typeface="Calibri"/>
              </a:rPr>
              <a:t>Aim</a:t>
            </a:r>
            <a:endParaRPr b="1" i="0" sz="2500" u="none" cap="none" strike="noStrike">
              <a:solidFill>
                <a:srgbClr val="366092"/>
              </a:solidFill>
              <a:latin typeface="Calibri"/>
              <a:ea typeface="Calibri"/>
              <a:cs typeface="Calibri"/>
              <a:sym typeface="Calibri"/>
            </a:endParaRPr>
          </a:p>
        </p:txBody>
      </p:sp>
      <p:pic>
        <p:nvPicPr>
          <p:cNvPr id="446" name="Google Shape;446;gf043114000_2_410"/>
          <p:cNvPicPr preferRelativeResize="0"/>
          <p:nvPr/>
        </p:nvPicPr>
        <p:blipFill>
          <a:blip r:embed="rId4">
            <a:alphaModFix/>
          </a:blip>
          <a:stretch>
            <a:fillRect/>
          </a:stretch>
        </p:blipFill>
        <p:spPr>
          <a:xfrm>
            <a:off x="131150" y="1019895"/>
            <a:ext cx="4075200" cy="3714129"/>
          </a:xfrm>
          <a:prstGeom prst="rect">
            <a:avLst/>
          </a:prstGeom>
          <a:noFill/>
          <a:ln>
            <a:noFill/>
          </a:ln>
        </p:spPr>
      </p:pic>
      <p:sp>
        <p:nvSpPr>
          <p:cNvPr id="447" name="Google Shape;447;gf043114000_2_410"/>
          <p:cNvSpPr txBox="1"/>
          <p:nvPr/>
        </p:nvSpPr>
        <p:spPr>
          <a:xfrm>
            <a:off x="4110550" y="1514050"/>
            <a:ext cx="4075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Detect the presence of asteroids in the big (3080x3072 px) difference images.</a:t>
            </a:r>
            <a:endParaRPr>
              <a:latin typeface="Calibri"/>
              <a:ea typeface="Calibri"/>
              <a:cs typeface="Calibri"/>
              <a:sym typeface="Calibri"/>
            </a:endParaRPr>
          </a:p>
        </p:txBody>
      </p:sp>
      <p:sp>
        <p:nvSpPr>
          <p:cNvPr id="448" name="Google Shape;448;gf043114000_2_410"/>
          <p:cNvSpPr txBox="1"/>
          <p:nvPr/>
        </p:nvSpPr>
        <p:spPr>
          <a:xfrm>
            <a:off x="4110550" y="2129650"/>
            <a:ext cx="4075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26x26 boxes around injected asteroids (given targets)</a:t>
            </a:r>
            <a:endParaRPr>
              <a:latin typeface="Calibri"/>
              <a:ea typeface="Calibri"/>
              <a:cs typeface="Calibri"/>
              <a:sym typeface="Calibri"/>
            </a:endParaRPr>
          </a:p>
        </p:txBody>
      </p:sp>
      <p:sp>
        <p:nvSpPr>
          <p:cNvPr id="449" name="Google Shape;449;gf043114000_2_410"/>
          <p:cNvSpPr txBox="1"/>
          <p:nvPr/>
        </p:nvSpPr>
        <p:spPr>
          <a:xfrm>
            <a:off x="4110550" y="2615275"/>
            <a:ext cx="4075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Asteroid images (around red boxes) were extracted to get an asteroid class data set.</a:t>
            </a:r>
            <a:endParaRPr>
              <a:latin typeface="Calibri"/>
              <a:ea typeface="Calibri"/>
              <a:cs typeface="Calibri"/>
              <a:sym typeface="Calibri"/>
            </a:endParaRPr>
          </a:p>
        </p:txBody>
      </p:sp>
      <p:pic>
        <p:nvPicPr>
          <p:cNvPr id="450" name="Google Shape;450;gf043114000_2_410"/>
          <p:cNvPicPr preferRelativeResize="0"/>
          <p:nvPr/>
        </p:nvPicPr>
        <p:blipFill>
          <a:blip r:embed="rId5">
            <a:alphaModFix/>
          </a:blip>
          <a:stretch>
            <a:fillRect/>
          </a:stretch>
        </p:blipFill>
        <p:spPr>
          <a:xfrm>
            <a:off x="4683625" y="3716500"/>
            <a:ext cx="3823725" cy="691900"/>
          </a:xfrm>
          <a:prstGeom prst="rect">
            <a:avLst/>
          </a:prstGeom>
          <a:noFill/>
          <a:ln>
            <a:noFill/>
          </a:ln>
        </p:spPr>
      </p:pic>
      <p:sp>
        <p:nvSpPr>
          <p:cNvPr id="451" name="Google Shape;451;gf043114000_2_410"/>
          <p:cNvSpPr txBox="1"/>
          <p:nvPr/>
        </p:nvSpPr>
        <p:spPr>
          <a:xfrm>
            <a:off x="5187100" y="3354975"/>
            <a:ext cx="316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Individual Asteroid Images (26x26)</a:t>
            </a:r>
            <a:endParaRPr b="1">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f043114000_2_45"/>
          <p:cNvSpPr txBox="1"/>
          <p:nvPr>
            <p:ph type="title"/>
          </p:nvPr>
        </p:nvSpPr>
        <p:spPr>
          <a:xfrm>
            <a:off x="1676900" y="168950"/>
            <a:ext cx="55749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Main Challenge - Methodology</a:t>
            </a:r>
            <a:endParaRPr/>
          </a:p>
        </p:txBody>
      </p:sp>
      <p:sp>
        <p:nvSpPr>
          <p:cNvPr id="457" name="Google Shape;457;gf043114000_2_45"/>
          <p:cNvSpPr txBox="1"/>
          <p:nvPr/>
        </p:nvSpPr>
        <p:spPr>
          <a:xfrm>
            <a:off x="326200" y="1167100"/>
            <a:ext cx="3129600" cy="4806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t/>
            </a:r>
            <a:endParaRPr b="1" i="0" sz="2500" u="none" cap="none" strike="noStrike">
              <a:solidFill>
                <a:schemeClr val="dk2"/>
              </a:solidFill>
              <a:latin typeface="Calibri"/>
              <a:ea typeface="Calibri"/>
              <a:cs typeface="Calibri"/>
              <a:sym typeface="Calibri"/>
            </a:endParaRPr>
          </a:p>
        </p:txBody>
      </p:sp>
      <p:pic>
        <p:nvPicPr>
          <p:cNvPr id="458" name="Google Shape;458;gf043114000_2_45"/>
          <p:cNvPicPr preferRelativeResize="0"/>
          <p:nvPr/>
        </p:nvPicPr>
        <p:blipFill>
          <a:blip r:embed="rId4">
            <a:alphaModFix/>
          </a:blip>
          <a:stretch>
            <a:fillRect/>
          </a:stretch>
        </p:blipFill>
        <p:spPr>
          <a:xfrm>
            <a:off x="52250" y="1255325"/>
            <a:ext cx="9039501" cy="3061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f043114000_2_756"/>
          <p:cNvSpPr txBox="1"/>
          <p:nvPr>
            <p:ph type="title"/>
          </p:nvPr>
        </p:nvSpPr>
        <p:spPr>
          <a:xfrm>
            <a:off x="1676900" y="168950"/>
            <a:ext cx="55749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Main Challenge - Methodology</a:t>
            </a:r>
            <a:endParaRPr/>
          </a:p>
        </p:txBody>
      </p:sp>
      <p:sp>
        <p:nvSpPr>
          <p:cNvPr id="464" name="Google Shape;464;gf043114000_2_756"/>
          <p:cNvSpPr txBox="1"/>
          <p:nvPr/>
        </p:nvSpPr>
        <p:spPr>
          <a:xfrm>
            <a:off x="326200" y="1167100"/>
            <a:ext cx="3129600" cy="4806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t/>
            </a:r>
            <a:endParaRPr b="1" i="0" sz="2500" u="none" cap="none" strike="noStrike">
              <a:solidFill>
                <a:schemeClr val="dk2"/>
              </a:solidFill>
              <a:latin typeface="Calibri"/>
              <a:ea typeface="Calibri"/>
              <a:cs typeface="Calibri"/>
              <a:sym typeface="Calibri"/>
            </a:endParaRPr>
          </a:p>
        </p:txBody>
      </p:sp>
      <p:sp>
        <p:nvSpPr>
          <p:cNvPr id="465" name="Google Shape;465;gf043114000_2_756"/>
          <p:cNvSpPr txBox="1"/>
          <p:nvPr>
            <p:ph type="title"/>
          </p:nvPr>
        </p:nvSpPr>
        <p:spPr>
          <a:xfrm>
            <a:off x="2835900" y="1005700"/>
            <a:ext cx="3472200" cy="6420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Data Preprocessing</a:t>
            </a:r>
            <a:endParaRPr/>
          </a:p>
        </p:txBody>
      </p:sp>
      <p:pic>
        <p:nvPicPr>
          <p:cNvPr id="466" name="Google Shape;466;gf043114000_2_756"/>
          <p:cNvPicPr preferRelativeResize="0"/>
          <p:nvPr/>
        </p:nvPicPr>
        <p:blipFill>
          <a:blip r:embed="rId4">
            <a:alphaModFix/>
          </a:blip>
          <a:stretch>
            <a:fillRect/>
          </a:stretch>
        </p:blipFill>
        <p:spPr>
          <a:xfrm>
            <a:off x="159900" y="1545949"/>
            <a:ext cx="2676000" cy="2438913"/>
          </a:xfrm>
          <a:prstGeom prst="rect">
            <a:avLst/>
          </a:prstGeom>
          <a:noFill/>
          <a:ln>
            <a:noFill/>
          </a:ln>
        </p:spPr>
      </p:pic>
      <p:sp>
        <p:nvSpPr>
          <p:cNvPr id="467" name="Google Shape;467;gf043114000_2_756"/>
          <p:cNvSpPr txBox="1"/>
          <p:nvPr/>
        </p:nvSpPr>
        <p:spPr>
          <a:xfrm>
            <a:off x="159900" y="3962913"/>
            <a:ext cx="26178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Red boxes are the injected asteroids</a:t>
            </a:r>
            <a:endParaRPr>
              <a:latin typeface="Calibri"/>
              <a:ea typeface="Calibri"/>
              <a:cs typeface="Calibri"/>
              <a:sym typeface="Calibri"/>
            </a:endParaRPr>
          </a:p>
        </p:txBody>
      </p:sp>
      <p:sp>
        <p:nvSpPr>
          <p:cNvPr id="468" name="Google Shape;468;gf043114000_2_756"/>
          <p:cNvSpPr txBox="1"/>
          <p:nvPr/>
        </p:nvSpPr>
        <p:spPr>
          <a:xfrm>
            <a:off x="3219100" y="1675663"/>
            <a:ext cx="2964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No-Asteroid Data Set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Difference images was randomly sampled with a 50/50 split between asteroid and no-asteroid sample numbers.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Samples were checked to ensure they were not within injected asteroid boxes.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(26x26)</a:t>
            </a:r>
            <a:endParaRPr>
              <a:latin typeface="Calibri"/>
              <a:ea typeface="Calibri"/>
              <a:cs typeface="Calibri"/>
              <a:sym typeface="Calibri"/>
            </a:endParaRPr>
          </a:p>
        </p:txBody>
      </p:sp>
      <p:pic>
        <p:nvPicPr>
          <p:cNvPr id="469" name="Google Shape;469;gf043114000_2_756"/>
          <p:cNvPicPr preferRelativeResize="0"/>
          <p:nvPr/>
        </p:nvPicPr>
        <p:blipFill>
          <a:blip r:embed="rId5">
            <a:alphaModFix/>
          </a:blip>
          <a:stretch>
            <a:fillRect/>
          </a:stretch>
        </p:blipFill>
        <p:spPr>
          <a:xfrm>
            <a:off x="3077600" y="3827625"/>
            <a:ext cx="3417226" cy="886175"/>
          </a:xfrm>
          <a:prstGeom prst="rect">
            <a:avLst/>
          </a:prstGeom>
          <a:noFill/>
          <a:ln>
            <a:noFill/>
          </a:ln>
        </p:spPr>
      </p:pic>
      <p:sp>
        <p:nvSpPr>
          <p:cNvPr id="470" name="Google Shape;470;gf043114000_2_756"/>
          <p:cNvSpPr txBox="1"/>
          <p:nvPr/>
        </p:nvSpPr>
        <p:spPr>
          <a:xfrm>
            <a:off x="6108400" y="1661888"/>
            <a:ext cx="296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Z-Score Normalization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Normalized to improve model metrics.</a:t>
            </a:r>
            <a:endParaRPr>
              <a:latin typeface="Calibri"/>
              <a:ea typeface="Calibri"/>
              <a:cs typeface="Calibri"/>
              <a:sym typeface="Calibri"/>
            </a:endParaRPr>
          </a:p>
        </p:txBody>
      </p:sp>
      <p:sp>
        <p:nvSpPr>
          <p:cNvPr id="471" name="Google Shape;471;gf043114000_2_756"/>
          <p:cNvSpPr txBox="1"/>
          <p:nvPr/>
        </p:nvSpPr>
        <p:spPr>
          <a:xfrm>
            <a:off x="6108400" y="2493188"/>
            <a:ext cx="2964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Asteroid Data Set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Collected using `asteroid_injected_information_#.npz` files and </a:t>
            </a:r>
            <a:r>
              <a:rPr lang="en-US">
                <a:latin typeface="Calibri"/>
                <a:ea typeface="Calibri"/>
                <a:cs typeface="Calibri"/>
                <a:sym typeface="Calibri"/>
              </a:rPr>
              <a:t>difference</a:t>
            </a:r>
            <a:r>
              <a:rPr lang="en-US">
                <a:latin typeface="Calibri"/>
                <a:ea typeface="Calibri"/>
                <a:cs typeface="Calibri"/>
                <a:sym typeface="Calibri"/>
              </a:rPr>
              <a:t> images.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(26 x 26)</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f043114000_2_770"/>
          <p:cNvSpPr txBox="1"/>
          <p:nvPr>
            <p:ph type="title"/>
          </p:nvPr>
        </p:nvSpPr>
        <p:spPr>
          <a:xfrm>
            <a:off x="1676900" y="168950"/>
            <a:ext cx="55749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Main Challenge - Methodology</a:t>
            </a:r>
            <a:endParaRPr/>
          </a:p>
        </p:txBody>
      </p:sp>
      <p:sp>
        <p:nvSpPr>
          <p:cNvPr id="477" name="Google Shape;477;gf043114000_2_770"/>
          <p:cNvSpPr txBox="1"/>
          <p:nvPr/>
        </p:nvSpPr>
        <p:spPr>
          <a:xfrm>
            <a:off x="177625" y="1287700"/>
            <a:ext cx="3129600" cy="4806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t/>
            </a:r>
            <a:endParaRPr b="1" i="0" sz="2500" u="none" cap="none" strike="noStrike">
              <a:solidFill>
                <a:schemeClr val="dk2"/>
              </a:solidFill>
              <a:latin typeface="Calibri"/>
              <a:ea typeface="Calibri"/>
              <a:cs typeface="Calibri"/>
              <a:sym typeface="Calibri"/>
            </a:endParaRPr>
          </a:p>
        </p:txBody>
      </p:sp>
      <p:sp>
        <p:nvSpPr>
          <p:cNvPr id="478" name="Google Shape;478;gf043114000_2_770"/>
          <p:cNvSpPr txBox="1"/>
          <p:nvPr>
            <p:ph type="title"/>
          </p:nvPr>
        </p:nvSpPr>
        <p:spPr>
          <a:xfrm>
            <a:off x="2835900" y="842975"/>
            <a:ext cx="3472200" cy="6420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Model Construction</a:t>
            </a:r>
            <a:endParaRPr/>
          </a:p>
        </p:txBody>
      </p:sp>
      <p:pic>
        <p:nvPicPr>
          <p:cNvPr id="479" name="Google Shape;479;gf043114000_2_770"/>
          <p:cNvPicPr preferRelativeResize="0"/>
          <p:nvPr/>
        </p:nvPicPr>
        <p:blipFill>
          <a:blip r:embed="rId4">
            <a:alphaModFix/>
          </a:blip>
          <a:stretch>
            <a:fillRect/>
          </a:stretch>
        </p:blipFill>
        <p:spPr>
          <a:xfrm>
            <a:off x="423325" y="1749325"/>
            <a:ext cx="2595750" cy="2592375"/>
          </a:xfrm>
          <a:prstGeom prst="rect">
            <a:avLst/>
          </a:prstGeom>
          <a:noFill/>
          <a:ln>
            <a:noFill/>
          </a:ln>
        </p:spPr>
      </p:pic>
      <p:sp>
        <p:nvSpPr>
          <p:cNvPr id="480" name="Google Shape;480;gf043114000_2_770"/>
          <p:cNvSpPr txBox="1"/>
          <p:nvPr/>
        </p:nvSpPr>
        <p:spPr>
          <a:xfrm>
            <a:off x="-219325" y="4247475"/>
            <a:ext cx="3714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This was </a:t>
            </a:r>
            <a:r>
              <a:rPr lang="en-US">
                <a:latin typeface="Calibri"/>
                <a:ea typeface="Calibri"/>
                <a:cs typeface="Calibri"/>
                <a:sym typeface="Calibri"/>
              </a:rPr>
              <a:t>exaggerated</a:t>
            </a:r>
            <a:r>
              <a:rPr lang="en-US">
                <a:latin typeface="Calibri"/>
                <a:ea typeface="Calibri"/>
                <a:cs typeface="Calibri"/>
                <a:sym typeface="Calibri"/>
              </a:rPr>
              <a:t> (200x200 images)</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In reality it is (26x26 images) </a:t>
            </a:r>
            <a:endParaRPr>
              <a:latin typeface="Calibri"/>
              <a:ea typeface="Calibri"/>
              <a:cs typeface="Calibri"/>
              <a:sym typeface="Calibri"/>
            </a:endParaRPr>
          </a:p>
        </p:txBody>
      </p:sp>
      <p:sp>
        <p:nvSpPr>
          <p:cNvPr id="481" name="Google Shape;481;gf043114000_2_770"/>
          <p:cNvSpPr txBox="1"/>
          <p:nvPr/>
        </p:nvSpPr>
        <p:spPr>
          <a:xfrm>
            <a:off x="797575" y="1407150"/>
            <a:ext cx="222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Sliding Window Model</a:t>
            </a:r>
            <a:endParaRPr b="1">
              <a:latin typeface="Calibri"/>
              <a:ea typeface="Calibri"/>
              <a:cs typeface="Calibri"/>
              <a:sym typeface="Calibri"/>
            </a:endParaRPr>
          </a:p>
        </p:txBody>
      </p:sp>
      <p:pic>
        <p:nvPicPr>
          <p:cNvPr id="482" name="Google Shape;482;gf043114000_2_770"/>
          <p:cNvPicPr preferRelativeResize="0"/>
          <p:nvPr/>
        </p:nvPicPr>
        <p:blipFill>
          <a:blip r:embed="rId5">
            <a:alphaModFix/>
          </a:blip>
          <a:stretch>
            <a:fillRect/>
          </a:stretch>
        </p:blipFill>
        <p:spPr>
          <a:xfrm>
            <a:off x="3406275" y="1769300"/>
            <a:ext cx="3106007" cy="2572400"/>
          </a:xfrm>
          <a:prstGeom prst="rect">
            <a:avLst/>
          </a:prstGeom>
          <a:noFill/>
          <a:ln cap="flat" cmpd="sng" w="19050">
            <a:solidFill>
              <a:schemeClr val="dk2"/>
            </a:solidFill>
            <a:prstDash val="solid"/>
            <a:round/>
            <a:headEnd len="sm" w="sm" type="none"/>
            <a:tailEnd len="sm" w="sm" type="none"/>
          </a:ln>
        </p:spPr>
      </p:pic>
      <p:sp>
        <p:nvSpPr>
          <p:cNvPr id="483" name="Google Shape;483;gf043114000_2_770"/>
          <p:cNvSpPr txBox="1"/>
          <p:nvPr/>
        </p:nvSpPr>
        <p:spPr>
          <a:xfrm>
            <a:off x="3678875" y="1407150"/>
            <a:ext cx="28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Basic Convolutional Neural Network</a:t>
            </a:r>
            <a:endParaRPr b="1">
              <a:latin typeface="Calibri"/>
              <a:ea typeface="Calibri"/>
              <a:cs typeface="Calibri"/>
              <a:sym typeface="Calibri"/>
            </a:endParaRPr>
          </a:p>
        </p:txBody>
      </p:sp>
      <p:pic>
        <p:nvPicPr>
          <p:cNvPr id="484" name="Google Shape;484;gf043114000_2_770"/>
          <p:cNvPicPr preferRelativeResize="0"/>
          <p:nvPr/>
        </p:nvPicPr>
        <p:blipFill>
          <a:blip r:embed="rId6">
            <a:alphaModFix/>
          </a:blip>
          <a:stretch>
            <a:fillRect/>
          </a:stretch>
        </p:blipFill>
        <p:spPr>
          <a:xfrm>
            <a:off x="6462750" y="1183500"/>
            <a:ext cx="2312725" cy="357421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f043114000_2_51"/>
          <p:cNvSpPr txBox="1"/>
          <p:nvPr>
            <p:ph type="title"/>
          </p:nvPr>
        </p:nvSpPr>
        <p:spPr>
          <a:xfrm>
            <a:off x="1676900" y="168950"/>
            <a:ext cx="55749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Main Challenge - Results</a:t>
            </a:r>
            <a:endParaRPr/>
          </a:p>
        </p:txBody>
      </p:sp>
      <p:sp>
        <p:nvSpPr>
          <p:cNvPr id="490" name="Google Shape;490;gf043114000_2_51"/>
          <p:cNvSpPr txBox="1"/>
          <p:nvPr/>
        </p:nvSpPr>
        <p:spPr>
          <a:xfrm>
            <a:off x="326200" y="1167100"/>
            <a:ext cx="3129600" cy="4806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t/>
            </a:r>
            <a:endParaRPr b="1" i="0" sz="2500" u="none" cap="none" strike="noStrike">
              <a:solidFill>
                <a:schemeClr val="dk2"/>
              </a:solidFill>
              <a:latin typeface="Calibri"/>
              <a:ea typeface="Calibri"/>
              <a:cs typeface="Calibri"/>
              <a:sym typeface="Calibri"/>
            </a:endParaRPr>
          </a:p>
        </p:txBody>
      </p:sp>
      <p:pic>
        <p:nvPicPr>
          <p:cNvPr id="491" name="Google Shape;491;gf043114000_2_51"/>
          <p:cNvPicPr preferRelativeResize="0"/>
          <p:nvPr/>
        </p:nvPicPr>
        <p:blipFill>
          <a:blip r:embed="rId4">
            <a:alphaModFix/>
          </a:blip>
          <a:stretch>
            <a:fillRect/>
          </a:stretch>
        </p:blipFill>
        <p:spPr>
          <a:xfrm>
            <a:off x="106875" y="1016500"/>
            <a:ext cx="3700224" cy="3712824"/>
          </a:xfrm>
          <a:prstGeom prst="rect">
            <a:avLst/>
          </a:prstGeom>
          <a:noFill/>
          <a:ln>
            <a:noFill/>
          </a:ln>
        </p:spPr>
      </p:pic>
      <p:pic>
        <p:nvPicPr>
          <p:cNvPr id="492" name="Google Shape;492;gf043114000_2_51"/>
          <p:cNvPicPr preferRelativeResize="0"/>
          <p:nvPr/>
        </p:nvPicPr>
        <p:blipFill>
          <a:blip r:embed="rId5">
            <a:alphaModFix/>
          </a:blip>
          <a:stretch>
            <a:fillRect/>
          </a:stretch>
        </p:blipFill>
        <p:spPr>
          <a:xfrm>
            <a:off x="3931225" y="1286575"/>
            <a:ext cx="3129600" cy="2811124"/>
          </a:xfrm>
          <a:prstGeom prst="rect">
            <a:avLst/>
          </a:prstGeom>
          <a:noFill/>
          <a:ln>
            <a:noFill/>
          </a:ln>
        </p:spPr>
      </p:pic>
      <p:sp>
        <p:nvSpPr>
          <p:cNvPr id="493" name="Google Shape;493;gf043114000_2_51"/>
          <p:cNvSpPr txBox="1"/>
          <p:nvPr/>
        </p:nvSpPr>
        <p:spPr>
          <a:xfrm>
            <a:off x="3828400" y="4015975"/>
            <a:ext cx="1542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Confidence = 1.0</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Threshold &gt; 0.99</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Sliding_shift = 7 px</a:t>
            </a:r>
            <a:endParaRPr>
              <a:latin typeface="Calibri"/>
              <a:ea typeface="Calibri"/>
              <a:cs typeface="Calibri"/>
              <a:sym typeface="Calibri"/>
            </a:endParaRPr>
          </a:p>
        </p:txBody>
      </p:sp>
      <p:sp>
        <p:nvSpPr>
          <p:cNvPr id="494" name="Google Shape;494;gf043114000_2_51"/>
          <p:cNvSpPr txBox="1"/>
          <p:nvPr/>
        </p:nvSpPr>
        <p:spPr>
          <a:xfrm>
            <a:off x="6947700" y="1017800"/>
            <a:ext cx="21963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Sliding window yielded results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Notice the last predictions were inaccurate</a:t>
            </a:r>
            <a:endParaRPr>
              <a:latin typeface="Calibri"/>
              <a:ea typeface="Calibri"/>
              <a:cs typeface="Calibri"/>
              <a:sym typeface="Calibri"/>
            </a:endParaRPr>
          </a:p>
          <a:p>
            <a:pPr indent="-317500" lvl="1" marL="914400" rtl="0" algn="l">
              <a:spcBef>
                <a:spcPts val="0"/>
              </a:spcBef>
              <a:spcAft>
                <a:spcPts val="0"/>
              </a:spcAft>
              <a:buSzPts val="1400"/>
              <a:buFont typeface="Calibri"/>
              <a:buChar char="○"/>
            </a:pPr>
            <a:r>
              <a:rPr lang="en-US">
                <a:latin typeface="Calibri"/>
                <a:ea typeface="Calibri"/>
                <a:cs typeface="Calibri"/>
                <a:sym typeface="Calibri"/>
              </a:rPr>
              <a:t>Future work needed</a:t>
            </a:r>
            <a:endParaRPr>
              <a:latin typeface="Calibri"/>
              <a:ea typeface="Calibri"/>
              <a:cs typeface="Calibri"/>
              <a:sym typeface="Calibri"/>
            </a:endParaRPr>
          </a:p>
          <a:p>
            <a:pPr indent="0" lvl="0" marL="91440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We do not have model metrics yet</a:t>
            </a:r>
            <a:endParaRPr>
              <a:latin typeface="Calibri"/>
              <a:ea typeface="Calibri"/>
              <a:cs typeface="Calibri"/>
              <a:sym typeface="Calibri"/>
            </a:endParaRPr>
          </a:p>
        </p:txBody>
      </p:sp>
      <p:sp>
        <p:nvSpPr>
          <p:cNvPr id="495" name="Google Shape;495;gf043114000_2_51"/>
          <p:cNvSpPr txBox="1"/>
          <p:nvPr/>
        </p:nvSpPr>
        <p:spPr>
          <a:xfrm>
            <a:off x="3856700" y="955150"/>
            <a:ext cx="370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Matrix of images believed to be asteroids</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f0a2f41651_1_16"/>
          <p:cNvSpPr txBox="1"/>
          <p:nvPr>
            <p:ph type="title"/>
          </p:nvPr>
        </p:nvSpPr>
        <p:spPr>
          <a:xfrm>
            <a:off x="3801450" y="124125"/>
            <a:ext cx="1541100" cy="756600"/>
          </a:xfrm>
          <a:prstGeom prst="rect">
            <a:avLst/>
          </a:prstGeom>
          <a:noFill/>
          <a:ln>
            <a:noFill/>
          </a:ln>
        </p:spPr>
        <p:txBody>
          <a:bodyPr anchorCtr="0" anchor="ctr" bIns="34275" lIns="0" spcFirstLastPara="1" rIns="34275" wrap="square" tIns="34275">
            <a:noAutofit/>
          </a:bodyPr>
          <a:lstStyle/>
          <a:p>
            <a:pPr indent="0" lvl="0" marL="0" rtl="0" algn="l">
              <a:lnSpc>
                <a:spcPct val="90000"/>
              </a:lnSpc>
              <a:spcBef>
                <a:spcPts val="0"/>
              </a:spcBef>
              <a:spcAft>
                <a:spcPts val="0"/>
              </a:spcAft>
              <a:buSzPts val="3200"/>
              <a:buNone/>
            </a:pPr>
            <a:r>
              <a:rPr lang="en-US"/>
              <a:t>Outline</a:t>
            </a:r>
            <a:endParaRPr/>
          </a:p>
        </p:txBody>
      </p:sp>
      <p:sp>
        <p:nvSpPr>
          <p:cNvPr id="102" name="Google Shape;102;gf0a2f41651_1_16"/>
          <p:cNvSpPr txBox="1"/>
          <p:nvPr/>
        </p:nvSpPr>
        <p:spPr>
          <a:xfrm>
            <a:off x="474225" y="1219563"/>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Team 4 Introduction</a:t>
            </a:r>
            <a:endParaRPr b="1" i="0" sz="2800" u="none" cap="none" strike="noStrike">
              <a:solidFill>
                <a:schemeClr val="lt2"/>
              </a:solidFill>
              <a:latin typeface="Calibri"/>
              <a:ea typeface="Calibri"/>
              <a:cs typeface="Calibri"/>
              <a:sym typeface="Calibri"/>
            </a:endParaRPr>
          </a:p>
        </p:txBody>
      </p:sp>
      <p:sp>
        <p:nvSpPr>
          <p:cNvPr id="103" name="Google Shape;103;gf0a2f41651_1_16"/>
          <p:cNvSpPr txBox="1"/>
          <p:nvPr/>
        </p:nvSpPr>
        <p:spPr>
          <a:xfrm>
            <a:off x="474225" y="1711463"/>
            <a:ext cx="56565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rgbClr val="366092"/>
                </a:solidFill>
                <a:latin typeface="Calibri"/>
                <a:ea typeface="Calibri"/>
                <a:cs typeface="Calibri"/>
                <a:sym typeface="Calibri"/>
              </a:rPr>
              <a:t>Background </a:t>
            </a:r>
            <a:endParaRPr b="1" i="0" sz="2800" u="none" cap="none" strike="noStrike">
              <a:solidFill>
                <a:srgbClr val="366092"/>
              </a:solidFill>
              <a:latin typeface="Calibri"/>
              <a:ea typeface="Calibri"/>
              <a:cs typeface="Calibri"/>
              <a:sym typeface="Calibri"/>
            </a:endParaRPr>
          </a:p>
        </p:txBody>
      </p:sp>
      <p:sp>
        <p:nvSpPr>
          <p:cNvPr id="104" name="Google Shape;104;gf0a2f41651_1_16"/>
          <p:cNvSpPr txBox="1"/>
          <p:nvPr/>
        </p:nvSpPr>
        <p:spPr>
          <a:xfrm>
            <a:off x="474225" y="2292100"/>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Mini Challenge</a:t>
            </a:r>
            <a:endParaRPr b="1" i="0" sz="2800" u="none" cap="none" strike="noStrike">
              <a:solidFill>
                <a:schemeClr val="lt2"/>
              </a:solidFill>
              <a:latin typeface="Calibri"/>
              <a:ea typeface="Calibri"/>
              <a:cs typeface="Calibri"/>
              <a:sym typeface="Calibri"/>
            </a:endParaRPr>
          </a:p>
        </p:txBody>
      </p:sp>
      <p:sp>
        <p:nvSpPr>
          <p:cNvPr id="105" name="Google Shape;105;gf0a2f41651_1_16"/>
          <p:cNvSpPr txBox="1"/>
          <p:nvPr/>
        </p:nvSpPr>
        <p:spPr>
          <a:xfrm>
            <a:off x="474225" y="2775250"/>
            <a:ext cx="30603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Major Challenge</a:t>
            </a:r>
            <a:endParaRPr b="1" i="0" sz="2800" u="none" cap="none" strike="noStrike">
              <a:solidFill>
                <a:schemeClr val="lt2"/>
              </a:solidFill>
              <a:latin typeface="Calibri"/>
              <a:ea typeface="Calibri"/>
              <a:cs typeface="Calibri"/>
              <a:sym typeface="Calibri"/>
            </a:endParaRPr>
          </a:p>
        </p:txBody>
      </p:sp>
      <p:sp>
        <p:nvSpPr>
          <p:cNvPr id="106" name="Google Shape;106;gf0a2f41651_1_16"/>
          <p:cNvSpPr txBox="1"/>
          <p:nvPr/>
        </p:nvSpPr>
        <p:spPr>
          <a:xfrm>
            <a:off x="474225" y="3291550"/>
            <a:ext cx="14442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Summary</a:t>
            </a:r>
            <a:endParaRPr b="1" i="0" sz="2800" u="none" cap="none" strike="noStrike">
              <a:solidFill>
                <a:schemeClr val="lt2"/>
              </a:solidFill>
              <a:latin typeface="Calibri"/>
              <a:ea typeface="Calibri"/>
              <a:cs typeface="Calibri"/>
              <a:sym typeface="Calibri"/>
            </a:endParaRPr>
          </a:p>
        </p:txBody>
      </p:sp>
      <p:sp>
        <p:nvSpPr>
          <p:cNvPr id="107" name="Google Shape;107;gf0a2f41651_1_16"/>
          <p:cNvSpPr txBox="1"/>
          <p:nvPr/>
        </p:nvSpPr>
        <p:spPr>
          <a:xfrm>
            <a:off x="474225" y="3786838"/>
            <a:ext cx="5144700" cy="6324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rPr b="1" lang="en-US" sz="2800">
                <a:solidFill>
                  <a:schemeClr val="lt2"/>
                </a:solidFill>
                <a:latin typeface="Calibri"/>
                <a:ea typeface="Calibri"/>
                <a:cs typeface="Calibri"/>
                <a:sym typeface="Calibri"/>
              </a:rPr>
              <a:t>Acknowledgement</a:t>
            </a:r>
            <a:endParaRPr b="1" i="0" sz="2800" u="none" cap="none" strike="noStrike">
              <a:solidFill>
                <a:schemeClr val="lt2"/>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f0a2f41651_0_0"/>
          <p:cNvSpPr txBox="1"/>
          <p:nvPr>
            <p:ph type="title"/>
          </p:nvPr>
        </p:nvSpPr>
        <p:spPr>
          <a:xfrm>
            <a:off x="1676900" y="168950"/>
            <a:ext cx="55749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Main Challenge - Methodology</a:t>
            </a:r>
            <a:endParaRPr/>
          </a:p>
        </p:txBody>
      </p:sp>
      <p:sp>
        <p:nvSpPr>
          <p:cNvPr id="501" name="Google Shape;501;gf0a2f41651_0_0"/>
          <p:cNvSpPr txBox="1"/>
          <p:nvPr/>
        </p:nvSpPr>
        <p:spPr>
          <a:xfrm>
            <a:off x="177625" y="1287700"/>
            <a:ext cx="3129600" cy="4806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t/>
            </a:r>
            <a:endParaRPr b="1" i="0" sz="2500" u="none" cap="none" strike="noStrike">
              <a:solidFill>
                <a:schemeClr val="dk2"/>
              </a:solidFill>
              <a:latin typeface="Calibri"/>
              <a:ea typeface="Calibri"/>
              <a:cs typeface="Calibri"/>
              <a:sym typeface="Calibri"/>
            </a:endParaRPr>
          </a:p>
        </p:txBody>
      </p:sp>
      <p:sp>
        <p:nvSpPr>
          <p:cNvPr id="502" name="Google Shape;502;gf0a2f41651_0_0"/>
          <p:cNvSpPr txBox="1"/>
          <p:nvPr>
            <p:ph type="title"/>
          </p:nvPr>
        </p:nvSpPr>
        <p:spPr>
          <a:xfrm>
            <a:off x="1045400" y="848350"/>
            <a:ext cx="6837900" cy="6420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Alternative using Object Detection</a:t>
            </a:r>
            <a:endParaRPr/>
          </a:p>
        </p:txBody>
      </p:sp>
      <p:pic>
        <p:nvPicPr>
          <p:cNvPr id="503" name="Google Shape;503;gf0a2f41651_0_0"/>
          <p:cNvPicPr preferRelativeResize="0"/>
          <p:nvPr/>
        </p:nvPicPr>
        <p:blipFill>
          <a:blip r:embed="rId3">
            <a:alphaModFix/>
          </a:blip>
          <a:stretch>
            <a:fillRect/>
          </a:stretch>
        </p:blipFill>
        <p:spPr>
          <a:xfrm>
            <a:off x="348625" y="1490350"/>
            <a:ext cx="8446758" cy="3070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f0a2f41651_0_13"/>
          <p:cNvSpPr txBox="1"/>
          <p:nvPr>
            <p:ph type="title"/>
          </p:nvPr>
        </p:nvSpPr>
        <p:spPr>
          <a:xfrm>
            <a:off x="1676900" y="168950"/>
            <a:ext cx="55749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Main Challenge - Methodology</a:t>
            </a:r>
            <a:endParaRPr/>
          </a:p>
        </p:txBody>
      </p:sp>
      <p:sp>
        <p:nvSpPr>
          <p:cNvPr id="509" name="Google Shape;509;gf0a2f41651_0_13"/>
          <p:cNvSpPr txBox="1"/>
          <p:nvPr/>
        </p:nvSpPr>
        <p:spPr>
          <a:xfrm>
            <a:off x="177625" y="1287700"/>
            <a:ext cx="3129600" cy="4806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t/>
            </a:r>
            <a:endParaRPr b="1" i="0" sz="2500" u="none" cap="none" strike="noStrike">
              <a:solidFill>
                <a:schemeClr val="dk2"/>
              </a:solidFill>
              <a:latin typeface="Calibri"/>
              <a:ea typeface="Calibri"/>
              <a:cs typeface="Calibri"/>
              <a:sym typeface="Calibri"/>
            </a:endParaRPr>
          </a:p>
        </p:txBody>
      </p:sp>
      <p:sp>
        <p:nvSpPr>
          <p:cNvPr id="510" name="Google Shape;510;gf0a2f41651_0_13"/>
          <p:cNvSpPr txBox="1"/>
          <p:nvPr>
            <p:ph type="title"/>
          </p:nvPr>
        </p:nvSpPr>
        <p:spPr>
          <a:xfrm>
            <a:off x="1153050" y="789400"/>
            <a:ext cx="6837900" cy="6420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sz="3000"/>
              <a:t>Alternative using Object Detection</a:t>
            </a:r>
            <a:endParaRPr sz="3000"/>
          </a:p>
        </p:txBody>
      </p:sp>
      <p:sp>
        <p:nvSpPr>
          <p:cNvPr id="511" name="Google Shape;511;gf0a2f41651_0_13"/>
          <p:cNvSpPr txBox="1"/>
          <p:nvPr/>
        </p:nvSpPr>
        <p:spPr>
          <a:xfrm>
            <a:off x="4614725" y="1551225"/>
            <a:ext cx="478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Set up</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70/30 Train/Val Data Split</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Extract Asteroid locations on the given images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Train Object detection Algorithm on data</a:t>
            </a:r>
            <a:endParaRPr>
              <a:latin typeface="Calibri"/>
              <a:ea typeface="Calibri"/>
              <a:cs typeface="Calibri"/>
              <a:sym typeface="Calibri"/>
            </a:endParaRPr>
          </a:p>
        </p:txBody>
      </p:sp>
      <p:pic>
        <p:nvPicPr>
          <p:cNvPr id="512" name="Google Shape;512;gf0a2f41651_0_13"/>
          <p:cNvPicPr preferRelativeResize="0"/>
          <p:nvPr/>
        </p:nvPicPr>
        <p:blipFill>
          <a:blip r:embed="rId3">
            <a:alphaModFix/>
          </a:blip>
          <a:stretch>
            <a:fillRect/>
          </a:stretch>
        </p:blipFill>
        <p:spPr>
          <a:xfrm>
            <a:off x="4614725" y="2553675"/>
            <a:ext cx="3055501" cy="1878949"/>
          </a:xfrm>
          <a:prstGeom prst="rect">
            <a:avLst/>
          </a:prstGeom>
          <a:noFill/>
          <a:ln>
            <a:noFill/>
          </a:ln>
        </p:spPr>
      </p:pic>
      <p:pic>
        <p:nvPicPr>
          <p:cNvPr id="513" name="Google Shape;513;gf0a2f41651_0_13"/>
          <p:cNvPicPr preferRelativeResize="0"/>
          <p:nvPr/>
        </p:nvPicPr>
        <p:blipFill>
          <a:blip r:embed="rId4">
            <a:alphaModFix/>
          </a:blip>
          <a:stretch>
            <a:fillRect/>
          </a:stretch>
        </p:blipFill>
        <p:spPr>
          <a:xfrm>
            <a:off x="745950" y="1387125"/>
            <a:ext cx="3360550" cy="32978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f0a2f41651_0_24"/>
          <p:cNvSpPr txBox="1"/>
          <p:nvPr>
            <p:ph type="title"/>
          </p:nvPr>
        </p:nvSpPr>
        <p:spPr>
          <a:xfrm>
            <a:off x="1676900" y="168950"/>
            <a:ext cx="55749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Main Challenge - Methodology</a:t>
            </a:r>
            <a:endParaRPr/>
          </a:p>
        </p:txBody>
      </p:sp>
      <p:sp>
        <p:nvSpPr>
          <p:cNvPr id="519" name="Google Shape;519;gf0a2f41651_0_24"/>
          <p:cNvSpPr txBox="1"/>
          <p:nvPr/>
        </p:nvSpPr>
        <p:spPr>
          <a:xfrm>
            <a:off x="177625" y="1287700"/>
            <a:ext cx="3129600" cy="480600"/>
          </a:xfrm>
          <a:prstGeom prst="rect">
            <a:avLst/>
          </a:prstGeom>
          <a:noFill/>
          <a:ln>
            <a:noFill/>
          </a:ln>
        </p:spPr>
        <p:txBody>
          <a:bodyPr anchorCtr="0" anchor="ctr" bIns="34275" lIns="0" spcFirstLastPara="1" rIns="34275" wrap="square" tIns="34275">
            <a:noAutofit/>
          </a:bodyPr>
          <a:lstStyle/>
          <a:p>
            <a:pPr indent="0" lvl="0" marL="0" marR="0" rtl="0" algn="l">
              <a:lnSpc>
                <a:spcPct val="90000"/>
              </a:lnSpc>
              <a:spcBef>
                <a:spcPts val="0"/>
              </a:spcBef>
              <a:spcAft>
                <a:spcPts val="0"/>
              </a:spcAft>
              <a:buClr>
                <a:srgbClr val="366092"/>
              </a:buClr>
              <a:buSzPts val="3200"/>
              <a:buFont typeface="Calibri"/>
              <a:buNone/>
            </a:pPr>
            <a:r>
              <a:t/>
            </a:r>
            <a:endParaRPr b="1" i="0" sz="2500" u="none" cap="none" strike="noStrike">
              <a:solidFill>
                <a:schemeClr val="dk2"/>
              </a:solidFill>
              <a:latin typeface="Calibri"/>
              <a:ea typeface="Calibri"/>
              <a:cs typeface="Calibri"/>
              <a:sym typeface="Calibri"/>
            </a:endParaRPr>
          </a:p>
        </p:txBody>
      </p:sp>
      <p:pic>
        <p:nvPicPr>
          <p:cNvPr id="520" name="Google Shape;520;gf0a2f41651_0_24"/>
          <p:cNvPicPr preferRelativeResize="0"/>
          <p:nvPr/>
        </p:nvPicPr>
        <p:blipFill>
          <a:blip r:embed="rId3">
            <a:alphaModFix/>
          </a:blip>
          <a:stretch>
            <a:fillRect/>
          </a:stretch>
        </p:blipFill>
        <p:spPr>
          <a:xfrm>
            <a:off x="559277" y="1169150"/>
            <a:ext cx="3783449" cy="3712800"/>
          </a:xfrm>
          <a:prstGeom prst="rect">
            <a:avLst/>
          </a:prstGeom>
          <a:noFill/>
          <a:ln>
            <a:noFill/>
          </a:ln>
        </p:spPr>
      </p:pic>
      <p:pic>
        <p:nvPicPr>
          <p:cNvPr id="521" name="Google Shape;521;gf0a2f41651_0_24"/>
          <p:cNvPicPr preferRelativeResize="0"/>
          <p:nvPr/>
        </p:nvPicPr>
        <p:blipFill>
          <a:blip r:embed="rId4">
            <a:alphaModFix/>
          </a:blip>
          <a:stretch>
            <a:fillRect/>
          </a:stretch>
        </p:blipFill>
        <p:spPr>
          <a:xfrm>
            <a:off x="4395125" y="1169138"/>
            <a:ext cx="3700224" cy="37128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f043114000_2_56"/>
          <p:cNvSpPr txBox="1"/>
          <p:nvPr>
            <p:ph type="title"/>
          </p:nvPr>
        </p:nvSpPr>
        <p:spPr>
          <a:xfrm>
            <a:off x="3466050" y="112825"/>
            <a:ext cx="1607400" cy="7566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SzPts val="3200"/>
              <a:buNone/>
            </a:pPr>
            <a:r>
              <a:rPr lang="en-US" sz="2800">
                <a:solidFill>
                  <a:schemeClr val="dk2"/>
                </a:solidFill>
              </a:rPr>
              <a:t>Summary </a:t>
            </a:r>
            <a:endParaRPr sz="2800">
              <a:solidFill>
                <a:schemeClr val="dk2"/>
              </a:solidFill>
            </a:endParaRPr>
          </a:p>
        </p:txBody>
      </p:sp>
      <p:sp>
        <p:nvSpPr>
          <p:cNvPr id="527" name="Google Shape;527;gf043114000_2_56"/>
          <p:cNvSpPr txBox="1"/>
          <p:nvPr>
            <p:ph type="title"/>
          </p:nvPr>
        </p:nvSpPr>
        <p:spPr>
          <a:xfrm>
            <a:off x="74100" y="1116350"/>
            <a:ext cx="9069900" cy="1805700"/>
          </a:xfrm>
          <a:prstGeom prst="rect">
            <a:avLst/>
          </a:prstGeom>
          <a:noFill/>
          <a:ln>
            <a:noFill/>
          </a:ln>
        </p:spPr>
        <p:txBody>
          <a:bodyPr anchorCtr="0" anchor="ctr" bIns="34275" lIns="0" spcFirstLastPara="1" rIns="34275" wrap="square" tIns="34275">
            <a:noAutofit/>
          </a:bodyPr>
          <a:lstStyle/>
          <a:p>
            <a:pPr indent="0" lvl="0" marL="0" rtl="0" algn="l">
              <a:lnSpc>
                <a:spcPct val="115000"/>
              </a:lnSpc>
              <a:spcBef>
                <a:spcPts val="0"/>
              </a:spcBef>
              <a:spcAft>
                <a:spcPts val="0"/>
              </a:spcAft>
              <a:buClr>
                <a:srgbClr val="366092"/>
              </a:buClr>
              <a:buSzPts val="3200"/>
              <a:buFont typeface="Calibri"/>
              <a:buNone/>
            </a:pPr>
            <a:r>
              <a:rPr lang="en-US" sz="2300"/>
              <a:t>Mini Challenge:</a:t>
            </a:r>
            <a:endParaRPr sz="2300"/>
          </a:p>
          <a:p>
            <a:pPr indent="-330200" lvl="0" marL="457200" rtl="0" algn="l">
              <a:lnSpc>
                <a:spcPct val="115000"/>
              </a:lnSpc>
              <a:spcBef>
                <a:spcPts val="0"/>
              </a:spcBef>
              <a:spcAft>
                <a:spcPts val="0"/>
              </a:spcAft>
              <a:buSzPts val="1600"/>
              <a:buChar char="●"/>
            </a:pPr>
            <a:r>
              <a:rPr lang="en-US" sz="1600"/>
              <a:t>We implemented 3 models (MLP, CNN, ResNET) to perform classification.</a:t>
            </a:r>
            <a:endParaRPr sz="1600"/>
          </a:p>
          <a:p>
            <a:pPr indent="-330200" lvl="0" marL="457200" rtl="0" algn="l">
              <a:lnSpc>
                <a:spcPct val="115000"/>
              </a:lnSpc>
              <a:spcBef>
                <a:spcPts val="0"/>
              </a:spcBef>
              <a:spcAft>
                <a:spcPts val="0"/>
              </a:spcAft>
              <a:buSzPts val="1600"/>
              <a:buChar char="●"/>
            </a:pPr>
            <a:r>
              <a:rPr lang="en-US" sz="1600"/>
              <a:t>All the three models yielded similar results.</a:t>
            </a:r>
            <a:endParaRPr sz="1600"/>
          </a:p>
          <a:p>
            <a:pPr indent="-330200" lvl="0" marL="457200" rtl="0" algn="l">
              <a:lnSpc>
                <a:spcPct val="115000"/>
              </a:lnSpc>
              <a:spcBef>
                <a:spcPts val="0"/>
              </a:spcBef>
              <a:spcAft>
                <a:spcPts val="0"/>
              </a:spcAft>
              <a:buSzPts val="1600"/>
              <a:buChar char="●"/>
            </a:pPr>
            <a:r>
              <a:rPr lang="en-US" sz="1600"/>
              <a:t>Trained CNN model on subset of bands and found the metrics to be fairly similar.</a:t>
            </a:r>
            <a:endParaRPr sz="1600"/>
          </a:p>
          <a:p>
            <a:pPr indent="0" lvl="0" marL="0" rtl="0" algn="l">
              <a:lnSpc>
                <a:spcPct val="125000"/>
              </a:lnSpc>
              <a:spcBef>
                <a:spcPts val="0"/>
              </a:spcBef>
              <a:spcAft>
                <a:spcPts val="0"/>
              </a:spcAft>
              <a:buClr>
                <a:srgbClr val="366092"/>
              </a:buClr>
              <a:buSzPts val="3200"/>
              <a:buFont typeface="Calibri"/>
              <a:buNone/>
            </a:pPr>
            <a:r>
              <a:t/>
            </a:r>
            <a:endParaRPr sz="2400"/>
          </a:p>
        </p:txBody>
      </p:sp>
      <p:sp>
        <p:nvSpPr>
          <p:cNvPr id="528" name="Google Shape;528;gf043114000_2_56"/>
          <p:cNvSpPr txBox="1"/>
          <p:nvPr>
            <p:ph type="title"/>
          </p:nvPr>
        </p:nvSpPr>
        <p:spPr>
          <a:xfrm>
            <a:off x="74100" y="2744450"/>
            <a:ext cx="8762400" cy="1710900"/>
          </a:xfrm>
          <a:prstGeom prst="rect">
            <a:avLst/>
          </a:prstGeom>
          <a:noFill/>
          <a:ln>
            <a:noFill/>
          </a:ln>
        </p:spPr>
        <p:txBody>
          <a:bodyPr anchorCtr="0" anchor="ctr" bIns="34275" lIns="0" spcFirstLastPara="1" rIns="34275" wrap="square" tIns="34275">
            <a:noAutofit/>
          </a:bodyPr>
          <a:lstStyle/>
          <a:p>
            <a:pPr indent="0" lvl="0" marL="0" rtl="0" algn="l">
              <a:lnSpc>
                <a:spcPct val="115000"/>
              </a:lnSpc>
              <a:spcBef>
                <a:spcPts val="0"/>
              </a:spcBef>
              <a:spcAft>
                <a:spcPts val="0"/>
              </a:spcAft>
              <a:buClr>
                <a:srgbClr val="366092"/>
              </a:buClr>
              <a:buSzPts val="3200"/>
              <a:buFont typeface="Calibri"/>
              <a:buNone/>
            </a:pPr>
            <a:r>
              <a:rPr lang="en-US" sz="2300"/>
              <a:t>Major</a:t>
            </a:r>
            <a:r>
              <a:rPr lang="en-US" sz="2300"/>
              <a:t> Challenge:</a:t>
            </a:r>
            <a:endParaRPr sz="2300"/>
          </a:p>
          <a:p>
            <a:pPr indent="-330200" lvl="0" marL="457200" rtl="0" algn="l">
              <a:lnSpc>
                <a:spcPct val="115000"/>
              </a:lnSpc>
              <a:spcBef>
                <a:spcPts val="0"/>
              </a:spcBef>
              <a:spcAft>
                <a:spcPts val="0"/>
              </a:spcAft>
              <a:buSzPts val="1600"/>
              <a:buChar char="●"/>
            </a:pPr>
            <a:r>
              <a:rPr lang="en-US" sz="1600"/>
              <a:t>Devised two ways of locating asteroids with two CNN models</a:t>
            </a:r>
            <a:endParaRPr sz="1600"/>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Sliding Window Method</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en-US" sz="1600">
                <a:solidFill>
                  <a:schemeClr val="dk1"/>
                </a:solidFill>
              </a:rPr>
              <a:t>Region Proposal Network</a:t>
            </a:r>
            <a:endParaRPr sz="1600">
              <a:solidFill>
                <a:schemeClr val="dk1"/>
              </a:solidFill>
            </a:endParaRPr>
          </a:p>
          <a:p>
            <a:pPr indent="-330200" lvl="0" marL="457200" rtl="0" algn="l">
              <a:lnSpc>
                <a:spcPct val="115000"/>
              </a:lnSpc>
              <a:spcBef>
                <a:spcPts val="0"/>
              </a:spcBef>
              <a:spcAft>
                <a:spcPts val="0"/>
              </a:spcAft>
              <a:buSzPts val="1600"/>
              <a:buChar char="●"/>
            </a:pPr>
            <a:r>
              <a:rPr lang="en-US" sz="1600"/>
              <a:t>Compared visual results side by side</a:t>
            </a:r>
            <a:endParaRPr sz="1600"/>
          </a:p>
          <a:p>
            <a:pPr indent="-330200" lvl="0" marL="457200" rtl="0" algn="l">
              <a:lnSpc>
                <a:spcPct val="115000"/>
              </a:lnSpc>
              <a:spcBef>
                <a:spcPts val="0"/>
              </a:spcBef>
              <a:spcAft>
                <a:spcPts val="0"/>
              </a:spcAft>
              <a:buSzPts val="1600"/>
              <a:buChar char="●"/>
            </a:pPr>
            <a:r>
              <a:rPr lang="en-US" sz="1600"/>
              <a:t>With more time, will be able to predict true asteroids among the matrix of observed asteroids</a:t>
            </a:r>
            <a:endParaRPr sz="1600"/>
          </a:p>
          <a:p>
            <a:pPr indent="0" lvl="0" marL="0" rtl="0" algn="l">
              <a:lnSpc>
                <a:spcPct val="115000"/>
              </a:lnSpc>
              <a:spcBef>
                <a:spcPts val="0"/>
              </a:spcBef>
              <a:spcAft>
                <a:spcPts val="0"/>
              </a:spcAft>
              <a:buClr>
                <a:srgbClr val="366092"/>
              </a:buClr>
              <a:buSzPts val="3200"/>
              <a:buFont typeface="Calibri"/>
              <a:buNone/>
            </a:pPr>
            <a:r>
              <a:t/>
            </a:r>
            <a:endParaRPr sz="23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gf08d204d71_1_0"/>
          <p:cNvPicPr preferRelativeResize="0"/>
          <p:nvPr>
            <p:ph idx="2" type="pic"/>
          </p:nvPr>
        </p:nvPicPr>
        <p:blipFill rotWithShape="1">
          <a:blip r:embed="rId3">
            <a:alphaModFix/>
          </a:blip>
          <a:srcRect b="18214" l="0" r="0" t="18208"/>
          <a:stretch/>
        </p:blipFill>
        <p:spPr>
          <a:xfrm>
            <a:off x="128517" y="609045"/>
            <a:ext cx="2834700" cy="2834700"/>
          </a:xfrm>
          <a:prstGeom prst="ellipse">
            <a:avLst/>
          </a:prstGeom>
          <a:noFill/>
          <a:ln>
            <a:noFill/>
          </a:ln>
        </p:spPr>
      </p:pic>
      <p:sp>
        <p:nvSpPr>
          <p:cNvPr id="535" name="Google Shape;535;gf08d204d71_1_0"/>
          <p:cNvSpPr txBox="1"/>
          <p:nvPr>
            <p:ph type="title"/>
          </p:nvPr>
        </p:nvSpPr>
        <p:spPr>
          <a:xfrm>
            <a:off x="3466100" y="0"/>
            <a:ext cx="5052300" cy="469200"/>
          </a:xfrm>
          <a:prstGeom prst="rect">
            <a:avLst/>
          </a:prstGeom>
          <a:noFill/>
          <a:ln>
            <a:noFill/>
          </a:ln>
        </p:spPr>
        <p:txBody>
          <a:bodyPr anchorCtr="0" anchor="ctr" bIns="45700" lIns="91425" spcFirstLastPara="1" rIns="45700" wrap="square" tIns="45700">
            <a:noAutofit/>
          </a:bodyPr>
          <a:lstStyle/>
          <a:p>
            <a:pPr indent="0" lvl="0" marL="0" rtl="0" algn="ctr">
              <a:lnSpc>
                <a:spcPct val="107500"/>
              </a:lnSpc>
              <a:spcBef>
                <a:spcPts val="0"/>
              </a:spcBef>
              <a:spcAft>
                <a:spcPts val="0"/>
              </a:spcAft>
              <a:buClr>
                <a:srgbClr val="355D7E"/>
              </a:buClr>
              <a:buSzPts val="3200"/>
              <a:buFont typeface="Avenir"/>
              <a:buNone/>
            </a:pPr>
            <a:r>
              <a:rPr b="1" lang="en-US" sz="1600">
                <a:latin typeface="Calibri"/>
                <a:ea typeface="Calibri"/>
                <a:cs typeface="Calibri"/>
                <a:sym typeface="Calibri"/>
              </a:rPr>
              <a:t>Team 4: Dongwei Sun</a:t>
            </a:r>
            <a:endParaRPr b="1" sz="1600">
              <a:latin typeface="Calibri"/>
              <a:ea typeface="Calibri"/>
              <a:cs typeface="Calibri"/>
              <a:sym typeface="Calibri"/>
            </a:endParaRPr>
          </a:p>
        </p:txBody>
      </p:sp>
      <p:sp>
        <p:nvSpPr>
          <p:cNvPr id="536" name="Google Shape;536;gf08d204d71_1_0"/>
          <p:cNvSpPr txBox="1"/>
          <p:nvPr>
            <p:ph idx="1" type="body"/>
          </p:nvPr>
        </p:nvSpPr>
        <p:spPr>
          <a:xfrm>
            <a:off x="3480700" y="563049"/>
            <a:ext cx="5168700" cy="1413000"/>
          </a:xfrm>
          <a:prstGeom prst="rect">
            <a:avLst/>
          </a:prstGeom>
          <a:noFill/>
          <a:ln>
            <a:noFill/>
          </a:ln>
        </p:spPr>
        <p:txBody>
          <a:bodyPr anchorCtr="0" anchor="t" bIns="45700" lIns="54850" spcFirstLastPara="1" rIns="91425" wrap="square" tIns="0">
            <a:noAutofit/>
          </a:bodyPr>
          <a:lstStyle/>
          <a:p>
            <a:pPr indent="0" lvl="0" marL="0" rtl="0" algn="l">
              <a:lnSpc>
                <a:spcPct val="110000"/>
              </a:lnSpc>
              <a:spcBef>
                <a:spcPts val="800"/>
              </a:spcBef>
              <a:spcAft>
                <a:spcPts val="0"/>
              </a:spcAft>
              <a:buSzPts val="2000"/>
              <a:buNone/>
            </a:pPr>
            <a:r>
              <a:rPr b="1" lang="en-US"/>
              <a:t>Degree: Ph.D, Material science and Bioengineering</a:t>
            </a:r>
            <a:endParaRPr/>
          </a:p>
          <a:p>
            <a:pPr indent="0" lvl="0" marL="0" rtl="0" algn="l">
              <a:lnSpc>
                <a:spcPct val="110000"/>
              </a:lnSpc>
              <a:spcBef>
                <a:spcPts val="800"/>
              </a:spcBef>
              <a:spcAft>
                <a:spcPts val="0"/>
              </a:spcAft>
              <a:buSzPts val="2000"/>
              <a:buNone/>
            </a:pPr>
            <a:r>
              <a:rPr b="1" lang="en-US"/>
              <a:t>Skills: </a:t>
            </a:r>
            <a:r>
              <a:rPr b="1" lang="en-US">
                <a:solidFill>
                  <a:schemeClr val="dk1"/>
                </a:solidFill>
              </a:rPr>
              <a:t>Python, Panda, Numpy, MLP</a:t>
            </a:r>
            <a:endParaRPr/>
          </a:p>
          <a:p>
            <a:pPr indent="0" lvl="0" marL="0" rtl="0" algn="l">
              <a:lnSpc>
                <a:spcPct val="110000"/>
              </a:lnSpc>
              <a:spcBef>
                <a:spcPts val="800"/>
              </a:spcBef>
              <a:spcAft>
                <a:spcPts val="0"/>
              </a:spcAft>
              <a:buSzPts val="2000"/>
              <a:buNone/>
            </a:pPr>
            <a:r>
              <a:rPr b="1" lang="en-US"/>
              <a:t>Things learned: </a:t>
            </a:r>
            <a:r>
              <a:rPr b="1" lang="en-US">
                <a:solidFill>
                  <a:schemeClr val="dk1"/>
                </a:solidFill>
              </a:rPr>
              <a:t>Pytorch, CNN</a:t>
            </a:r>
            <a:endParaRPr/>
          </a:p>
          <a:p>
            <a:pPr indent="0" lvl="0" marL="0" rtl="0" algn="l">
              <a:lnSpc>
                <a:spcPct val="110000"/>
              </a:lnSpc>
              <a:spcBef>
                <a:spcPts val="800"/>
              </a:spcBef>
              <a:spcAft>
                <a:spcPts val="0"/>
              </a:spcAft>
              <a:buSzPts val="2000"/>
              <a:buNone/>
            </a:pPr>
            <a:r>
              <a:rPr b="1" lang="en-US"/>
              <a:t>With more time: </a:t>
            </a:r>
            <a:r>
              <a:rPr b="1" lang="en-US">
                <a:solidFill>
                  <a:schemeClr val="dk1"/>
                </a:solidFill>
              </a:rPr>
              <a:t>PyTorch in depth, cell image application</a:t>
            </a:r>
            <a:endParaRPr/>
          </a:p>
          <a:p>
            <a:pPr indent="0" lvl="0" marL="0" rtl="0" algn="l">
              <a:lnSpc>
                <a:spcPct val="110000"/>
              </a:lnSpc>
              <a:spcBef>
                <a:spcPts val="800"/>
              </a:spcBef>
              <a:spcAft>
                <a:spcPts val="0"/>
              </a:spcAft>
              <a:buSzPts val="2000"/>
              <a:buNone/>
            </a:pPr>
            <a:r>
              <a:t/>
            </a:r>
            <a:endParaRPr/>
          </a:p>
        </p:txBody>
      </p:sp>
      <p:pic>
        <p:nvPicPr>
          <p:cNvPr id="537" name="Google Shape;537;gf08d204d71_1_0"/>
          <p:cNvPicPr preferRelativeResize="0"/>
          <p:nvPr/>
        </p:nvPicPr>
        <p:blipFill>
          <a:blip r:embed="rId4">
            <a:alphaModFix/>
          </a:blip>
          <a:stretch>
            <a:fillRect/>
          </a:stretch>
        </p:blipFill>
        <p:spPr>
          <a:xfrm>
            <a:off x="3480723" y="2081299"/>
            <a:ext cx="1645523" cy="1316449"/>
          </a:xfrm>
          <a:prstGeom prst="rect">
            <a:avLst/>
          </a:prstGeom>
          <a:noFill/>
          <a:ln>
            <a:noFill/>
          </a:ln>
        </p:spPr>
      </p:pic>
      <p:pic>
        <p:nvPicPr>
          <p:cNvPr id="538" name="Google Shape;538;gf08d204d71_1_0"/>
          <p:cNvPicPr preferRelativeResize="0"/>
          <p:nvPr/>
        </p:nvPicPr>
        <p:blipFill>
          <a:blip r:embed="rId5">
            <a:alphaModFix/>
          </a:blip>
          <a:stretch>
            <a:fillRect/>
          </a:stretch>
        </p:blipFill>
        <p:spPr>
          <a:xfrm>
            <a:off x="5169471" y="2081275"/>
            <a:ext cx="1645555" cy="1316454"/>
          </a:xfrm>
          <a:prstGeom prst="rect">
            <a:avLst/>
          </a:prstGeom>
          <a:noFill/>
          <a:ln>
            <a:noFill/>
          </a:ln>
        </p:spPr>
      </p:pic>
      <p:pic>
        <p:nvPicPr>
          <p:cNvPr id="539" name="Google Shape;539;gf08d204d71_1_0"/>
          <p:cNvPicPr preferRelativeResize="0"/>
          <p:nvPr/>
        </p:nvPicPr>
        <p:blipFill>
          <a:blip r:embed="rId6">
            <a:alphaModFix/>
          </a:blip>
          <a:stretch>
            <a:fillRect/>
          </a:stretch>
        </p:blipFill>
        <p:spPr>
          <a:xfrm>
            <a:off x="6858250" y="2081275"/>
            <a:ext cx="1645549" cy="1316454"/>
          </a:xfrm>
          <a:prstGeom prst="rect">
            <a:avLst/>
          </a:prstGeom>
          <a:noFill/>
          <a:ln>
            <a:noFill/>
          </a:ln>
        </p:spPr>
      </p:pic>
      <p:pic>
        <p:nvPicPr>
          <p:cNvPr id="540" name="Google Shape;540;gf08d204d71_1_0"/>
          <p:cNvPicPr preferRelativeResize="0"/>
          <p:nvPr/>
        </p:nvPicPr>
        <p:blipFill>
          <a:blip r:embed="rId7">
            <a:alphaModFix/>
          </a:blip>
          <a:stretch>
            <a:fillRect/>
          </a:stretch>
        </p:blipFill>
        <p:spPr>
          <a:xfrm>
            <a:off x="6858231" y="3436000"/>
            <a:ext cx="1645581" cy="1316449"/>
          </a:xfrm>
          <a:prstGeom prst="rect">
            <a:avLst/>
          </a:prstGeom>
          <a:noFill/>
          <a:ln>
            <a:noFill/>
          </a:ln>
        </p:spPr>
      </p:pic>
      <p:pic>
        <p:nvPicPr>
          <p:cNvPr id="541" name="Google Shape;541;gf08d204d71_1_0"/>
          <p:cNvPicPr preferRelativeResize="0"/>
          <p:nvPr/>
        </p:nvPicPr>
        <p:blipFill>
          <a:blip r:embed="rId8">
            <a:alphaModFix/>
          </a:blip>
          <a:stretch>
            <a:fillRect/>
          </a:stretch>
        </p:blipFill>
        <p:spPr>
          <a:xfrm>
            <a:off x="3480700" y="3456150"/>
            <a:ext cx="1645549" cy="1316444"/>
          </a:xfrm>
          <a:prstGeom prst="rect">
            <a:avLst/>
          </a:prstGeom>
          <a:noFill/>
          <a:ln>
            <a:noFill/>
          </a:ln>
        </p:spPr>
      </p:pic>
      <p:pic>
        <p:nvPicPr>
          <p:cNvPr id="542" name="Google Shape;542;gf08d204d71_1_0"/>
          <p:cNvPicPr preferRelativeResize="0"/>
          <p:nvPr/>
        </p:nvPicPr>
        <p:blipFill>
          <a:blip r:embed="rId9">
            <a:alphaModFix/>
          </a:blip>
          <a:stretch>
            <a:fillRect/>
          </a:stretch>
        </p:blipFill>
        <p:spPr>
          <a:xfrm>
            <a:off x="5169475" y="3436002"/>
            <a:ext cx="1645549" cy="131643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pic>
        <p:nvPicPr>
          <p:cNvPr id="548" name="Google Shape;548;gf08d204d71_1_8"/>
          <p:cNvPicPr preferRelativeResize="0"/>
          <p:nvPr>
            <p:ph idx="2" type="pic"/>
          </p:nvPr>
        </p:nvPicPr>
        <p:blipFill rotWithShape="1">
          <a:blip r:embed="rId4">
            <a:alphaModFix/>
          </a:blip>
          <a:srcRect b="16743" l="0" r="0" t="16736"/>
          <a:stretch/>
        </p:blipFill>
        <p:spPr>
          <a:xfrm>
            <a:off x="524192" y="1188720"/>
            <a:ext cx="2834700" cy="2834700"/>
          </a:xfrm>
          <a:prstGeom prst="ellipse">
            <a:avLst/>
          </a:prstGeom>
          <a:noFill/>
          <a:ln>
            <a:noFill/>
          </a:ln>
        </p:spPr>
      </p:pic>
      <p:sp>
        <p:nvSpPr>
          <p:cNvPr id="549" name="Google Shape;549;gf08d204d71_1_8"/>
          <p:cNvSpPr txBox="1"/>
          <p:nvPr>
            <p:ph type="title"/>
          </p:nvPr>
        </p:nvSpPr>
        <p:spPr>
          <a:xfrm>
            <a:off x="457200" y="0"/>
            <a:ext cx="8229600" cy="917700"/>
          </a:xfrm>
          <a:prstGeom prst="rect">
            <a:avLst/>
          </a:prstGeom>
          <a:noFill/>
          <a:ln>
            <a:noFill/>
          </a:ln>
        </p:spPr>
        <p:txBody>
          <a:bodyPr anchorCtr="0" anchor="ctr" bIns="45700" lIns="91425" spcFirstLastPara="1" rIns="45700" wrap="square" tIns="45700">
            <a:noAutofit/>
          </a:bodyPr>
          <a:lstStyle/>
          <a:p>
            <a:pPr indent="0" lvl="0" marL="0" rtl="0" algn="ctr">
              <a:lnSpc>
                <a:spcPct val="107500"/>
              </a:lnSpc>
              <a:spcBef>
                <a:spcPts val="0"/>
              </a:spcBef>
              <a:spcAft>
                <a:spcPts val="0"/>
              </a:spcAft>
              <a:buClr>
                <a:srgbClr val="355D7E"/>
              </a:buClr>
              <a:buSzPts val="3200"/>
              <a:buFont typeface="Avenir"/>
              <a:buNone/>
            </a:pPr>
            <a:r>
              <a:rPr lang="en-US">
                <a:latin typeface="Calibri"/>
                <a:ea typeface="Calibri"/>
                <a:cs typeface="Calibri"/>
                <a:sym typeface="Calibri"/>
              </a:rPr>
              <a:t>Team 4: Ivan Neto</a:t>
            </a:r>
            <a:endParaRPr>
              <a:latin typeface="Calibri"/>
              <a:ea typeface="Calibri"/>
              <a:cs typeface="Calibri"/>
              <a:sym typeface="Calibri"/>
            </a:endParaRPr>
          </a:p>
        </p:txBody>
      </p:sp>
      <p:sp>
        <p:nvSpPr>
          <p:cNvPr id="550" name="Google Shape;550;gf08d204d71_1_8"/>
          <p:cNvSpPr txBox="1"/>
          <p:nvPr>
            <p:ph idx="1" type="body"/>
          </p:nvPr>
        </p:nvSpPr>
        <p:spPr>
          <a:xfrm>
            <a:off x="3499100" y="1188725"/>
            <a:ext cx="5401200" cy="3181200"/>
          </a:xfrm>
          <a:prstGeom prst="rect">
            <a:avLst/>
          </a:prstGeom>
          <a:noFill/>
          <a:ln>
            <a:noFill/>
          </a:ln>
        </p:spPr>
        <p:txBody>
          <a:bodyPr anchorCtr="0" anchor="t" bIns="45700" lIns="54850" spcFirstLastPara="1" rIns="91425" wrap="square" tIns="0">
            <a:noAutofit/>
          </a:bodyPr>
          <a:lstStyle/>
          <a:p>
            <a:pPr indent="0" lvl="0" marL="0" rtl="0" algn="l">
              <a:lnSpc>
                <a:spcPct val="110000"/>
              </a:lnSpc>
              <a:spcBef>
                <a:spcPts val="0"/>
              </a:spcBef>
              <a:spcAft>
                <a:spcPts val="0"/>
              </a:spcAft>
              <a:buSzPts val="2000"/>
              <a:buNone/>
            </a:pPr>
            <a:r>
              <a:t/>
            </a:r>
            <a:endParaRPr b="1"/>
          </a:p>
          <a:p>
            <a:pPr indent="0" lvl="0" marL="0" rtl="0" algn="l">
              <a:lnSpc>
                <a:spcPct val="110000"/>
              </a:lnSpc>
              <a:spcBef>
                <a:spcPts val="800"/>
              </a:spcBef>
              <a:spcAft>
                <a:spcPts val="0"/>
              </a:spcAft>
              <a:buSzPts val="2000"/>
              <a:buNone/>
            </a:pPr>
            <a:r>
              <a:rPr b="1" lang="en-US"/>
              <a:t>Degree: Computer Science Undergraduate</a:t>
            </a:r>
            <a:endParaRPr/>
          </a:p>
          <a:p>
            <a:pPr indent="0" lvl="0" marL="0" rtl="0" algn="l">
              <a:lnSpc>
                <a:spcPct val="110000"/>
              </a:lnSpc>
              <a:spcBef>
                <a:spcPts val="800"/>
              </a:spcBef>
              <a:spcAft>
                <a:spcPts val="0"/>
              </a:spcAft>
              <a:buSzPts val="2000"/>
              <a:buNone/>
            </a:pPr>
            <a:r>
              <a:rPr b="1" lang="en-US"/>
              <a:t>Skills: Python, Keras, Scikit-learn</a:t>
            </a:r>
            <a:endParaRPr/>
          </a:p>
          <a:p>
            <a:pPr indent="0" lvl="0" marL="0" rtl="0" algn="l">
              <a:lnSpc>
                <a:spcPct val="110000"/>
              </a:lnSpc>
              <a:spcBef>
                <a:spcPts val="800"/>
              </a:spcBef>
              <a:spcAft>
                <a:spcPts val="0"/>
              </a:spcAft>
              <a:buSzPts val="2000"/>
              <a:buNone/>
            </a:pPr>
            <a:r>
              <a:rPr b="1" lang="en-US"/>
              <a:t>Things learned: PyTorch, Anaconda, Basic Astronomy, Working with Images</a:t>
            </a:r>
            <a:endParaRPr/>
          </a:p>
          <a:p>
            <a:pPr indent="0" lvl="0" marL="0" rtl="0" algn="l">
              <a:lnSpc>
                <a:spcPct val="110000"/>
              </a:lnSpc>
              <a:spcBef>
                <a:spcPts val="800"/>
              </a:spcBef>
              <a:spcAft>
                <a:spcPts val="0"/>
              </a:spcAft>
              <a:buSzPts val="2000"/>
              <a:buNone/>
            </a:pPr>
            <a:r>
              <a:rPr b="1" lang="en-US"/>
              <a:t>With more time: PyTorch in depth, optimizing my models better, regularization in depth</a:t>
            </a:r>
            <a:endParaRPr/>
          </a:p>
          <a:p>
            <a:pPr indent="0" lvl="0" marL="0" rtl="0" algn="l">
              <a:lnSpc>
                <a:spcPct val="110000"/>
              </a:lnSpc>
              <a:spcBef>
                <a:spcPts val="800"/>
              </a:spcBef>
              <a:spcAft>
                <a:spcPts val="0"/>
              </a:spcAft>
              <a:buSzPts val="2000"/>
              <a:buNone/>
            </a:pPr>
            <a:r>
              <a:t/>
            </a:r>
            <a:endParaRPr/>
          </a:p>
        </p:txBody>
      </p:sp>
      <p:sp>
        <p:nvSpPr>
          <p:cNvPr id="551" name="Google Shape;551;gf08d204d71_1_8"/>
          <p:cNvSpPr/>
          <p:nvPr/>
        </p:nvSpPr>
        <p:spPr>
          <a:xfrm>
            <a:off x="518984" y="1556951"/>
            <a:ext cx="1606500" cy="1491000"/>
          </a:xfrm>
          <a:prstGeom prst="ellipse">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rgbClr val="000000"/>
              </a:solidFill>
              <a:latin typeface="Candara"/>
              <a:ea typeface="Candara"/>
              <a:cs typeface="Candara"/>
              <a:sym typeface="Candar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gf08d204d71_1_16"/>
          <p:cNvPicPr preferRelativeResize="0"/>
          <p:nvPr>
            <p:ph idx="2" type="pic"/>
          </p:nvPr>
        </p:nvPicPr>
        <p:blipFill rotWithShape="1">
          <a:blip r:embed="rId4">
            <a:alphaModFix/>
          </a:blip>
          <a:srcRect b="149" l="0" r="0" t="159"/>
          <a:stretch/>
        </p:blipFill>
        <p:spPr>
          <a:xfrm>
            <a:off x="524192" y="1188720"/>
            <a:ext cx="2834700" cy="2834700"/>
          </a:xfrm>
          <a:prstGeom prst="ellipse">
            <a:avLst/>
          </a:prstGeom>
          <a:noFill/>
          <a:ln>
            <a:noFill/>
          </a:ln>
        </p:spPr>
      </p:pic>
      <p:sp>
        <p:nvSpPr>
          <p:cNvPr id="558" name="Google Shape;558;gf08d204d71_1_16"/>
          <p:cNvSpPr txBox="1"/>
          <p:nvPr>
            <p:ph type="title"/>
          </p:nvPr>
        </p:nvSpPr>
        <p:spPr>
          <a:xfrm>
            <a:off x="3480700" y="799275"/>
            <a:ext cx="4684800" cy="481200"/>
          </a:xfrm>
          <a:prstGeom prst="rect">
            <a:avLst/>
          </a:prstGeom>
          <a:noFill/>
          <a:ln>
            <a:noFill/>
          </a:ln>
        </p:spPr>
        <p:txBody>
          <a:bodyPr anchorCtr="0" anchor="ctr" bIns="45700" lIns="91425" spcFirstLastPara="1" rIns="45700" wrap="square" tIns="45700">
            <a:noAutofit/>
          </a:bodyPr>
          <a:lstStyle/>
          <a:p>
            <a:pPr indent="0" lvl="0" marL="0" rtl="0" algn="ctr">
              <a:lnSpc>
                <a:spcPct val="107500"/>
              </a:lnSpc>
              <a:spcBef>
                <a:spcPts val="0"/>
              </a:spcBef>
              <a:spcAft>
                <a:spcPts val="0"/>
              </a:spcAft>
              <a:buClr>
                <a:srgbClr val="355D7E"/>
              </a:buClr>
              <a:buSzPts val="3200"/>
              <a:buFont typeface="Avenir"/>
              <a:buNone/>
            </a:pPr>
            <a:r>
              <a:rPr b="1" lang="en-US">
                <a:latin typeface="Calibri"/>
                <a:ea typeface="Calibri"/>
                <a:cs typeface="Calibri"/>
                <a:sym typeface="Calibri"/>
              </a:rPr>
              <a:t>Team 4: Ponmanikandan Velmurugan (Mani)</a:t>
            </a:r>
            <a:endParaRPr b="1">
              <a:latin typeface="Calibri"/>
              <a:ea typeface="Calibri"/>
              <a:cs typeface="Calibri"/>
              <a:sym typeface="Calibri"/>
            </a:endParaRPr>
          </a:p>
        </p:txBody>
      </p:sp>
      <p:sp>
        <p:nvSpPr>
          <p:cNvPr id="559" name="Google Shape;559;gf08d204d71_1_16"/>
          <p:cNvSpPr txBox="1"/>
          <p:nvPr>
            <p:ph idx="1" type="body"/>
          </p:nvPr>
        </p:nvSpPr>
        <p:spPr>
          <a:xfrm>
            <a:off x="3547325" y="1639950"/>
            <a:ext cx="5168700" cy="1863600"/>
          </a:xfrm>
          <a:prstGeom prst="rect">
            <a:avLst/>
          </a:prstGeom>
          <a:noFill/>
          <a:ln>
            <a:noFill/>
          </a:ln>
        </p:spPr>
        <p:txBody>
          <a:bodyPr anchorCtr="0" anchor="t" bIns="45700" lIns="54850" spcFirstLastPara="1" rIns="91425" wrap="square" tIns="0">
            <a:noAutofit/>
          </a:bodyPr>
          <a:lstStyle/>
          <a:p>
            <a:pPr indent="0" lvl="0" marL="0" rtl="0" algn="l">
              <a:lnSpc>
                <a:spcPct val="110000"/>
              </a:lnSpc>
              <a:spcBef>
                <a:spcPts val="800"/>
              </a:spcBef>
              <a:spcAft>
                <a:spcPts val="0"/>
              </a:spcAft>
              <a:buSzPts val="2000"/>
              <a:buNone/>
            </a:pPr>
            <a:r>
              <a:rPr b="1" lang="en-US"/>
              <a:t>Degree: Masters’ in Computer Science</a:t>
            </a:r>
            <a:endParaRPr/>
          </a:p>
          <a:p>
            <a:pPr indent="0" lvl="0" marL="0" rtl="0" algn="l">
              <a:lnSpc>
                <a:spcPct val="110000"/>
              </a:lnSpc>
              <a:spcBef>
                <a:spcPts val="800"/>
              </a:spcBef>
              <a:spcAft>
                <a:spcPts val="0"/>
              </a:spcAft>
              <a:buSzPts val="2000"/>
              <a:buNone/>
            </a:pPr>
            <a:r>
              <a:rPr b="1" lang="en-US"/>
              <a:t>Skills: Python, Numpy, Pandas, Sklearn</a:t>
            </a:r>
            <a:endParaRPr/>
          </a:p>
          <a:p>
            <a:pPr indent="0" lvl="0" marL="0" rtl="0" algn="l">
              <a:lnSpc>
                <a:spcPct val="110000"/>
              </a:lnSpc>
              <a:spcBef>
                <a:spcPts val="800"/>
              </a:spcBef>
              <a:spcAft>
                <a:spcPts val="0"/>
              </a:spcAft>
              <a:buSzPts val="2000"/>
              <a:buNone/>
            </a:pPr>
            <a:r>
              <a:rPr b="1" lang="en-US"/>
              <a:t>Things learned: Pytorch, Neural Networks, GitHub, Big datasets, Image processing</a:t>
            </a:r>
            <a:endParaRPr/>
          </a:p>
          <a:p>
            <a:pPr indent="0" lvl="0" marL="0" rtl="0" algn="l">
              <a:lnSpc>
                <a:spcPct val="110000"/>
              </a:lnSpc>
              <a:spcBef>
                <a:spcPts val="800"/>
              </a:spcBef>
              <a:spcAft>
                <a:spcPts val="0"/>
              </a:spcAft>
              <a:buSzPts val="2000"/>
              <a:buNone/>
            </a:pPr>
            <a:r>
              <a:rPr b="1" lang="en-US"/>
              <a:t>With more time: K-fold cross validation, Different models, Modelling with GPU</a:t>
            </a:r>
            <a:endParaRPr/>
          </a:p>
          <a:p>
            <a:pPr indent="0" lvl="0" marL="0" rtl="0" algn="l">
              <a:lnSpc>
                <a:spcPct val="110000"/>
              </a:lnSpc>
              <a:spcBef>
                <a:spcPts val="800"/>
              </a:spcBef>
              <a:spcAft>
                <a:spcPts val="0"/>
              </a:spcAft>
              <a:buSzPts val="2000"/>
              <a:buNone/>
            </a:pPr>
            <a:r>
              <a:t/>
            </a:r>
            <a:endParaRPr/>
          </a:p>
        </p:txBody>
      </p:sp>
      <p:sp>
        <p:nvSpPr>
          <p:cNvPr id="560" name="Google Shape;560;gf08d204d71_1_16"/>
          <p:cNvSpPr/>
          <p:nvPr/>
        </p:nvSpPr>
        <p:spPr>
          <a:xfrm>
            <a:off x="518984" y="1556951"/>
            <a:ext cx="1606500" cy="1491000"/>
          </a:xfrm>
          <a:prstGeom prst="ellipse">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rgbClr val="000000"/>
              </a:solidFill>
              <a:latin typeface="Candara"/>
              <a:ea typeface="Candara"/>
              <a:cs typeface="Candara"/>
              <a:sym typeface="Candar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gf08d204d71_1_24"/>
          <p:cNvPicPr preferRelativeResize="0"/>
          <p:nvPr>
            <p:ph idx="2" type="pic"/>
          </p:nvPr>
        </p:nvPicPr>
        <p:blipFill rotWithShape="1">
          <a:blip r:embed="rId3">
            <a:alphaModFix/>
          </a:blip>
          <a:srcRect b="0" l="14279" r="14286" t="0"/>
          <a:stretch/>
        </p:blipFill>
        <p:spPr>
          <a:xfrm>
            <a:off x="524192" y="1188720"/>
            <a:ext cx="2834700" cy="2834700"/>
          </a:xfrm>
          <a:prstGeom prst="ellipse">
            <a:avLst/>
          </a:prstGeom>
          <a:noFill/>
          <a:ln>
            <a:noFill/>
          </a:ln>
        </p:spPr>
      </p:pic>
      <p:sp>
        <p:nvSpPr>
          <p:cNvPr id="567" name="Google Shape;567;gf08d204d71_1_24"/>
          <p:cNvSpPr txBox="1"/>
          <p:nvPr>
            <p:ph type="title"/>
          </p:nvPr>
        </p:nvSpPr>
        <p:spPr>
          <a:xfrm>
            <a:off x="457200" y="0"/>
            <a:ext cx="8229600" cy="917700"/>
          </a:xfrm>
          <a:prstGeom prst="rect">
            <a:avLst/>
          </a:prstGeom>
          <a:noFill/>
          <a:ln>
            <a:noFill/>
          </a:ln>
        </p:spPr>
        <p:txBody>
          <a:bodyPr anchorCtr="0" anchor="ctr" bIns="45700" lIns="91425" spcFirstLastPara="1" rIns="45700" wrap="square" tIns="45700">
            <a:noAutofit/>
          </a:bodyPr>
          <a:lstStyle/>
          <a:p>
            <a:pPr indent="0" lvl="0" marL="0" rtl="0" algn="ctr">
              <a:lnSpc>
                <a:spcPct val="107500"/>
              </a:lnSpc>
              <a:spcBef>
                <a:spcPts val="0"/>
              </a:spcBef>
              <a:spcAft>
                <a:spcPts val="0"/>
              </a:spcAft>
              <a:buClr>
                <a:srgbClr val="355D7E"/>
              </a:buClr>
              <a:buSzPts val="3200"/>
              <a:buFont typeface="Avenir"/>
              <a:buNone/>
            </a:pPr>
            <a:r>
              <a:rPr lang="en-US">
                <a:latin typeface="Calibri"/>
                <a:ea typeface="Calibri"/>
                <a:cs typeface="Calibri"/>
                <a:sym typeface="Calibri"/>
              </a:rPr>
              <a:t>Team 4: Kaichun Chen(Kevin)</a:t>
            </a:r>
            <a:endParaRPr>
              <a:latin typeface="Calibri"/>
              <a:ea typeface="Calibri"/>
              <a:cs typeface="Calibri"/>
              <a:sym typeface="Calibri"/>
            </a:endParaRPr>
          </a:p>
        </p:txBody>
      </p:sp>
      <p:sp>
        <p:nvSpPr>
          <p:cNvPr id="568" name="Google Shape;568;gf08d204d71_1_24"/>
          <p:cNvSpPr txBox="1"/>
          <p:nvPr>
            <p:ph idx="1" type="body"/>
          </p:nvPr>
        </p:nvSpPr>
        <p:spPr>
          <a:xfrm>
            <a:off x="3499105" y="1188720"/>
            <a:ext cx="5168700" cy="3181200"/>
          </a:xfrm>
          <a:prstGeom prst="rect">
            <a:avLst/>
          </a:prstGeom>
          <a:noFill/>
          <a:ln>
            <a:noFill/>
          </a:ln>
        </p:spPr>
        <p:txBody>
          <a:bodyPr anchorCtr="0" anchor="t" bIns="45700" lIns="54850" spcFirstLastPara="1" rIns="91425" wrap="square" tIns="0">
            <a:noAutofit/>
          </a:bodyPr>
          <a:lstStyle/>
          <a:p>
            <a:pPr indent="0" lvl="0" marL="0" rtl="0" algn="l">
              <a:lnSpc>
                <a:spcPct val="110000"/>
              </a:lnSpc>
              <a:spcBef>
                <a:spcPts val="0"/>
              </a:spcBef>
              <a:spcAft>
                <a:spcPts val="0"/>
              </a:spcAft>
              <a:buSzPts val="2000"/>
              <a:buNone/>
            </a:pPr>
            <a:r>
              <a:t/>
            </a:r>
            <a:endParaRPr b="1"/>
          </a:p>
          <a:p>
            <a:pPr indent="0" lvl="0" marL="0" rtl="0" algn="l">
              <a:lnSpc>
                <a:spcPct val="110000"/>
              </a:lnSpc>
              <a:spcBef>
                <a:spcPts val="800"/>
              </a:spcBef>
              <a:spcAft>
                <a:spcPts val="0"/>
              </a:spcAft>
              <a:buSzPts val="2000"/>
              <a:buNone/>
            </a:pPr>
            <a:r>
              <a:rPr b="1" lang="en-US"/>
              <a:t>Degree:Physics Undergraduate</a:t>
            </a:r>
            <a:endParaRPr/>
          </a:p>
          <a:p>
            <a:pPr indent="0" lvl="0" marL="0" rtl="0" algn="l">
              <a:lnSpc>
                <a:spcPct val="110000"/>
              </a:lnSpc>
              <a:spcBef>
                <a:spcPts val="800"/>
              </a:spcBef>
              <a:spcAft>
                <a:spcPts val="0"/>
              </a:spcAft>
              <a:buSzPts val="2000"/>
              <a:buNone/>
            </a:pPr>
            <a:r>
              <a:rPr b="1" lang="en-US"/>
              <a:t>Skills:Python</a:t>
            </a:r>
            <a:endParaRPr/>
          </a:p>
          <a:p>
            <a:pPr indent="0" lvl="0" marL="0" rtl="0" algn="l">
              <a:lnSpc>
                <a:spcPct val="110000"/>
              </a:lnSpc>
              <a:spcBef>
                <a:spcPts val="800"/>
              </a:spcBef>
              <a:spcAft>
                <a:spcPts val="0"/>
              </a:spcAft>
              <a:buSzPts val="2000"/>
              <a:buNone/>
            </a:pPr>
            <a:r>
              <a:rPr b="1" lang="en-US"/>
              <a:t>Things learned:PyTorch, Working with Images</a:t>
            </a:r>
            <a:r>
              <a:rPr lang="en-US"/>
              <a:t> </a:t>
            </a:r>
            <a:endParaRPr b="1"/>
          </a:p>
          <a:p>
            <a:pPr indent="0" lvl="0" marL="0" rtl="0" algn="l">
              <a:lnSpc>
                <a:spcPct val="110000"/>
              </a:lnSpc>
              <a:spcBef>
                <a:spcPts val="800"/>
              </a:spcBef>
              <a:spcAft>
                <a:spcPts val="0"/>
              </a:spcAft>
              <a:buSzPts val="2000"/>
              <a:buNone/>
            </a:pPr>
            <a:r>
              <a:rPr b="1" lang="en-US"/>
              <a:t>With more time:Get familiar with Pytorch, using and </a:t>
            </a:r>
            <a:r>
              <a:rPr b="1" lang="en-US"/>
              <a:t>optimizing</a:t>
            </a:r>
            <a:r>
              <a:rPr b="1" lang="en-US"/>
              <a:t> models.</a:t>
            </a:r>
            <a:endParaRPr/>
          </a:p>
          <a:p>
            <a:pPr indent="0" lvl="0" marL="0" rtl="0" algn="l">
              <a:lnSpc>
                <a:spcPct val="110000"/>
              </a:lnSpc>
              <a:spcBef>
                <a:spcPts val="800"/>
              </a:spcBef>
              <a:spcAft>
                <a:spcPts val="0"/>
              </a:spcAft>
              <a:buSzPts val="2000"/>
              <a:buNone/>
            </a:pPr>
            <a:r>
              <a:t/>
            </a:r>
            <a:endParaRPr/>
          </a:p>
        </p:txBody>
      </p:sp>
      <p:sp>
        <p:nvSpPr>
          <p:cNvPr id="569" name="Google Shape;569;gf08d204d71_1_24"/>
          <p:cNvSpPr/>
          <p:nvPr/>
        </p:nvSpPr>
        <p:spPr>
          <a:xfrm>
            <a:off x="518984" y="1556951"/>
            <a:ext cx="1606500" cy="1491000"/>
          </a:xfrm>
          <a:prstGeom prst="ellipse">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rgbClr val="000000"/>
              </a:solidFill>
              <a:latin typeface="Candara"/>
              <a:ea typeface="Candara"/>
              <a:cs typeface="Candara"/>
              <a:sym typeface="Candar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gf08d204d71_1_32"/>
          <p:cNvPicPr preferRelativeResize="0"/>
          <p:nvPr>
            <p:ph idx="2" type="pic"/>
          </p:nvPr>
        </p:nvPicPr>
        <p:blipFill rotWithShape="1">
          <a:blip r:embed="rId3">
            <a:alphaModFix/>
          </a:blip>
          <a:srcRect b="0" l="0" r="0" t="0"/>
          <a:stretch/>
        </p:blipFill>
        <p:spPr>
          <a:xfrm>
            <a:off x="524192" y="1188720"/>
            <a:ext cx="2834700" cy="2834700"/>
          </a:xfrm>
          <a:prstGeom prst="ellipse">
            <a:avLst/>
          </a:prstGeom>
          <a:noFill/>
          <a:ln>
            <a:noFill/>
          </a:ln>
        </p:spPr>
      </p:pic>
      <p:sp>
        <p:nvSpPr>
          <p:cNvPr id="576" name="Google Shape;576;gf08d204d71_1_32"/>
          <p:cNvSpPr txBox="1"/>
          <p:nvPr>
            <p:ph type="title"/>
          </p:nvPr>
        </p:nvSpPr>
        <p:spPr>
          <a:xfrm>
            <a:off x="457200" y="0"/>
            <a:ext cx="8229600" cy="917700"/>
          </a:xfrm>
          <a:prstGeom prst="rect">
            <a:avLst/>
          </a:prstGeom>
          <a:noFill/>
          <a:ln>
            <a:noFill/>
          </a:ln>
        </p:spPr>
        <p:txBody>
          <a:bodyPr anchorCtr="0" anchor="ctr" bIns="45700" lIns="91425" spcFirstLastPara="1" rIns="45700" wrap="square" tIns="45700">
            <a:noAutofit/>
          </a:bodyPr>
          <a:lstStyle/>
          <a:p>
            <a:pPr indent="0" lvl="0" marL="0" rtl="0" algn="ctr">
              <a:lnSpc>
                <a:spcPct val="107500"/>
              </a:lnSpc>
              <a:spcBef>
                <a:spcPts val="0"/>
              </a:spcBef>
              <a:spcAft>
                <a:spcPts val="0"/>
              </a:spcAft>
              <a:buClr>
                <a:srgbClr val="355D7E"/>
              </a:buClr>
              <a:buSzPts val="3200"/>
              <a:buFont typeface="Avenir"/>
              <a:buNone/>
            </a:pPr>
            <a:r>
              <a:rPr lang="en-US">
                <a:latin typeface="Calibri"/>
                <a:ea typeface="Calibri"/>
                <a:cs typeface="Calibri"/>
                <a:sym typeface="Calibri"/>
              </a:rPr>
              <a:t>Team 4: Julin</a:t>
            </a:r>
            <a:endParaRPr>
              <a:latin typeface="Calibri"/>
              <a:ea typeface="Calibri"/>
              <a:cs typeface="Calibri"/>
              <a:sym typeface="Calibri"/>
            </a:endParaRPr>
          </a:p>
        </p:txBody>
      </p:sp>
      <p:sp>
        <p:nvSpPr>
          <p:cNvPr id="577" name="Google Shape;577;gf08d204d71_1_32"/>
          <p:cNvSpPr txBox="1"/>
          <p:nvPr>
            <p:ph idx="1" type="body"/>
          </p:nvPr>
        </p:nvSpPr>
        <p:spPr>
          <a:xfrm>
            <a:off x="3499105" y="1188720"/>
            <a:ext cx="5168700" cy="3181200"/>
          </a:xfrm>
          <a:prstGeom prst="rect">
            <a:avLst/>
          </a:prstGeom>
          <a:noFill/>
          <a:ln>
            <a:noFill/>
          </a:ln>
        </p:spPr>
        <p:txBody>
          <a:bodyPr anchorCtr="0" anchor="t" bIns="45700" lIns="54850" spcFirstLastPara="1" rIns="91425" wrap="square" tIns="0">
            <a:noAutofit/>
          </a:bodyPr>
          <a:lstStyle/>
          <a:p>
            <a:pPr indent="0" lvl="0" marL="0" rtl="0" algn="l">
              <a:lnSpc>
                <a:spcPct val="110000"/>
              </a:lnSpc>
              <a:spcBef>
                <a:spcPts val="0"/>
              </a:spcBef>
              <a:spcAft>
                <a:spcPts val="0"/>
              </a:spcAft>
              <a:buSzPts val="2000"/>
              <a:buNone/>
            </a:pPr>
            <a:r>
              <a:t/>
            </a:r>
            <a:endParaRPr b="1"/>
          </a:p>
          <a:p>
            <a:pPr indent="0" lvl="0" marL="0" rtl="0" algn="l">
              <a:lnSpc>
                <a:spcPct val="110000"/>
              </a:lnSpc>
              <a:spcBef>
                <a:spcPts val="800"/>
              </a:spcBef>
              <a:spcAft>
                <a:spcPts val="0"/>
              </a:spcAft>
              <a:buSzPts val="2000"/>
              <a:buNone/>
            </a:pPr>
            <a:r>
              <a:rPr b="1" lang="en-US"/>
              <a:t>Degree: Masters of Science in Computer Science</a:t>
            </a:r>
            <a:endParaRPr/>
          </a:p>
          <a:p>
            <a:pPr indent="0" lvl="0" marL="0" rtl="0" algn="l">
              <a:lnSpc>
                <a:spcPct val="110000"/>
              </a:lnSpc>
              <a:spcBef>
                <a:spcPts val="800"/>
              </a:spcBef>
              <a:spcAft>
                <a:spcPts val="0"/>
              </a:spcAft>
              <a:buSzPts val="2000"/>
              <a:buNone/>
            </a:pPr>
            <a:r>
              <a:rPr b="1" lang="en-US"/>
              <a:t>Skills: Python, Detecto, Pytorch</a:t>
            </a:r>
            <a:endParaRPr/>
          </a:p>
          <a:p>
            <a:pPr indent="0" lvl="0" marL="0" rtl="0" algn="l">
              <a:lnSpc>
                <a:spcPct val="110000"/>
              </a:lnSpc>
              <a:spcBef>
                <a:spcPts val="800"/>
              </a:spcBef>
              <a:spcAft>
                <a:spcPts val="0"/>
              </a:spcAft>
              <a:buSzPts val="2000"/>
              <a:buNone/>
            </a:pPr>
            <a:r>
              <a:rPr b="1" lang="en-US"/>
              <a:t>Things learned: Detecto, cleaning data</a:t>
            </a:r>
            <a:endParaRPr/>
          </a:p>
          <a:p>
            <a:pPr indent="0" lvl="0" marL="0" rtl="0" algn="l">
              <a:lnSpc>
                <a:spcPct val="110000"/>
              </a:lnSpc>
              <a:spcBef>
                <a:spcPts val="800"/>
              </a:spcBef>
              <a:spcAft>
                <a:spcPts val="0"/>
              </a:spcAft>
              <a:buSzPts val="2000"/>
              <a:buNone/>
            </a:pPr>
            <a:r>
              <a:rPr b="1" lang="en-US"/>
              <a:t>With more time: Get the model more accurate</a:t>
            </a:r>
            <a:endParaRPr/>
          </a:p>
          <a:p>
            <a:pPr indent="0" lvl="0" marL="0" rtl="0" algn="l">
              <a:lnSpc>
                <a:spcPct val="110000"/>
              </a:lnSpc>
              <a:spcBef>
                <a:spcPts val="800"/>
              </a:spcBef>
              <a:spcAft>
                <a:spcPts val="0"/>
              </a:spcAft>
              <a:buSzPts val="2000"/>
              <a:buNone/>
            </a:pPr>
            <a:r>
              <a:t/>
            </a:r>
            <a:endParaRPr/>
          </a:p>
        </p:txBody>
      </p:sp>
      <p:sp>
        <p:nvSpPr>
          <p:cNvPr id="578" name="Google Shape;578;gf08d204d71_1_32"/>
          <p:cNvSpPr/>
          <p:nvPr/>
        </p:nvSpPr>
        <p:spPr>
          <a:xfrm>
            <a:off x="518984" y="1556951"/>
            <a:ext cx="1606500" cy="1491000"/>
          </a:xfrm>
          <a:prstGeom prst="ellipse">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b="0" i="0" sz="1600" u="none" cap="none" strike="noStrike">
              <a:solidFill>
                <a:srgbClr val="000000"/>
              </a:solidFill>
              <a:latin typeface="Candara"/>
              <a:ea typeface="Candara"/>
              <a:cs typeface="Candara"/>
              <a:sym typeface="Candar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f0a2f41651_1_1"/>
          <p:cNvSpPr txBox="1"/>
          <p:nvPr>
            <p:ph type="title"/>
          </p:nvPr>
        </p:nvSpPr>
        <p:spPr>
          <a:xfrm>
            <a:off x="2576375" y="46350"/>
            <a:ext cx="3123300" cy="8508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SzPts val="3200"/>
              <a:buNone/>
            </a:pPr>
            <a:r>
              <a:rPr lang="en-US" sz="2900">
                <a:solidFill>
                  <a:schemeClr val="dk2"/>
                </a:solidFill>
              </a:rPr>
              <a:t>Acknowledgements</a:t>
            </a:r>
            <a:r>
              <a:rPr lang="en-US" sz="2900">
                <a:solidFill>
                  <a:schemeClr val="dk2"/>
                </a:solidFill>
              </a:rPr>
              <a:t> </a:t>
            </a:r>
            <a:endParaRPr sz="2900">
              <a:solidFill>
                <a:schemeClr val="dk2"/>
              </a:solidFill>
            </a:endParaRPr>
          </a:p>
        </p:txBody>
      </p:sp>
      <p:sp>
        <p:nvSpPr>
          <p:cNvPr id="584" name="Google Shape;584;gf0a2f41651_1_1"/>
          <p:cNvSpPr txBox="1"/>
          <p:nvPr>
            <p:ph type="title"/>
          </p:nvPr>
        </p:nvSpPr>
        <p:spPr>
          <a:xfrm>
            <a:off x="2050200" y="1048025"/>
            <a:ext cx="5043600" cy="3498000"/>
          </a:xfrm>
          <a:prstGeom prst="rect">
            <a:avLst/>
          </a:prstGeom>
          <a:noFill/>
          <a:ln>
            <a:noFill/>
          </a:ln>
        </p:spPr>
        <p:txBody>
          <a:bodyPr anchorCtr="0" anchor="ctr" bIns="34275" lIns="0" spcFirstLastPara="1" rIns="34275" wrap="square" tIns="34275">
            <a:noAutofit/>
          </a:bodyPr>
          <a:lstStyle/>
          <a:p>
            <a:pPr indent="0" lvl="0" marL="0" rtl="0" algn="l">
              <a:spcBef>
                <a:spcPts val="0"/>
              </a:spcBef>
              <a:spcAft>
                <a:spcPts val="0"/>
              </a:spcAft>
              <a:buClr>
                <a:srgbClr val="366092"/>
              </a:buClr>
              <a:buSzPts val="3200"/>
              <a:buFont typeface="Calibri"/>
              <a:buNone/>
            </a:pPr>
            <a:r>
              <a:rPr lang="en-US" sz="2800">
                <a:solidFill>
                  <a:schemeClr val="accent3"/>
                </a:solidFill>
              </a:rPr>
              <a:t>Professor</a:t>
            </a:r>
            <a:r>
              <a:rPr lang="en-US" sz="2800">
                <a:solidFill>
                  <a:schemeClr val="accent3"/>
                </a:solidFill>
              </a:rPr>
              <a:t> Vagelis Papalexakis</a:t>
            </a:r>
            <a:endParaRPr sz="2800">
              <a:solidFill>
                <a:schemeClr val="accent3"/>
              </a:solidFill>
            </a:endParaRPr>
          </a:p>
          <a:p>
            <a:pPr indent="0" lvl="0" marL="0" rtl="0" algn="l">
              <a:spcBef>
                <a:spcPts val="0"/>
              </a:spcBef>
              <a:spcAft>
                <a:spcPts val="0"/>
              </a:spcAft>
              <a:buClr>
                <a:srgbClr val="366092"/>
              </a:buClr>
              <a:buSzPts val="3200"/>
              <a:buFont typeface="Calibri"/>
              <a:buNone/>
            </a:pPr>
            <a:r>
              <a:rPr lang="en-US" sz="2800">
                <a:solidFill>
                  <a:schemeClr val="accent6"/>
                </a:solidFill>
              </a:rPr>
              <a:t>Jen Bellig</a:t>
            </a:r>
            <a:endParaRPr sz="2800">
              <a:solidFill>
                <a:schemeClr val="accent6"/>
              </a:solidFill>
            </a:endParaRPr>
          </a:p>
          <a:p>
            <a:pPr indent="0" lvl="0" marL="0" rtl="0" algn="l">
              <a:spcBef>
                <a:spcPts val="0"/>
              </a:spcBef>
              <a:spcAft>
                <a:spcPts val="0"/>
              </a:spcAft>
              <a:buClr>
                <a:srgbClr val="366092"/>
              </a:buClr>
              <a:buSzPts val="3200"/>
              <a:buFont typeface="Calibri"/>
              <a:buNone/>
            </a:pPr>
            <a:r>
              <a:rPr lang="en-US" sz="2800">
                <a:solidFill>
                  <a:schemeClr val="accent6"/>
                </a:solidFill>
              </a:rPr>
              <a:t>Brian Gallagher</a:t>
            </a:r>
            <a:endParaRPr sz="2800">
              <a:solidFill>
                <a:schemeClr val="accent6"/>
              </a:solidFill>
            </a:endParaRPr>
          </a:p>
          <a:p>
            <a:pPr indent="0" lvl="0" marL="0" rtl="0" algn="l">
              <a:spcBef>
                <a:spcPts val="0"/>
              </a:spcBef>
              <a:spcAft>
                <a:spcPts val="0"/>
              </a:spcAft>
              <a:buClr>
                <a:srgbClr val="366092"/>
              </a:buClr>
              <a:buSzPts val="3200"/>
              <a:buFont typeface="Calibri"/>
              <a:buNone/>
            </a:pPr>
            <a:r>
              <a:rPr lang="en-US" sz="2800">
                <a:solidFill>
                  <a:schemeClr val="accent6"/>
                </a:solidFill>
              </a:rPr>
              <a:t>Ryan Dana </a:t>
            </a:r>
            <a:endParaRPr sz="2800">
              <a:solidFill>
                <a:schemeClr val="accent6"/>
              </a:solidFill>
            </a:endParaRPr>
          </a:p>
          <a:p>
            <a:pPr indent="0" lvl="0" marL="0" rtl="0" algn="l">
              <a:spcBef>
                <a:spcPts val="0"/>
              </a:spcBef>
              <a:spcAft>
                <a:spcPts val="0"/>
              </a:spcAft>
              <a:buClr>
                <a:srgbClr val="366092"/>
              </a:buClr>
              <a:buSzPts val="3200"/>
              <a:buFont typeface="Calibri"/>
              <a:buNone/>
            </a:pPr>
            <a:r>
              <a:rPr lang="en-US" sz="2800">
                <a:solidFill>
                  <a:schemeClr val="accent6"/>
                </a:solidFill>
              </a:rPr>
              <a:t>Braden Soper</a:t>
            </a:r>
            <a:endParaRPr sz="2800">
              <a:solidFill>
                <a:schemeClr val="accent6"/>
              </a:solidFill>
            </a:endParaRPr>
          </a:p>
          <a:p>
            <a:pPr indent="0" lvl="0" marL="0" rtl="0" algn="l">
              <a:spcBef>
                <a:spcPts val="0"/>
              </a:spcBef>
              <a:spcAft>
                <a:spcPts val="0"/>
              </a:spcAft>
              <a:buClr>
                <a:srgbClr val="366092"/>
              </a:buClr>
              <a:buSzPts val="3200"/>
              <a:buFont typeface="Calibri"/>
              <a:buNone/>
            </a:pPr>
            <a:r>
              <a:rPr lang="en-US" sz="2800">
                <a:solidFill>
                  <a:schemeClr val="accent6"/>
                </a:solidFill>
              </a:rPr>
              <a:t>LC Support Team</a:t>
            </a:r>
            <a:r>
              <a:rPr lang="en-US" sz="2800"/>
              <a:t> </a:t>
            </a:r>
            <a:endParaRPr sz="2800"/>
          </a:p>
          <a:p>
            <a:pPr indent="0" lvl="0" marL="0" rtl="0" algn="l">
              <a:spcBef>
                <a:spcPts val="0"/>
              </a:spcBef>
              <a:spcAft>
                <a:spcPts val="0"/>
              </a:spcAft>
              <a:buClr>
                <a:srgbClr val="366092"/>
              </a:buClr>
              <a:buSzPts val="3200"/>
              <a:buFont typeface="Calibri"/>
              <a:buNone/>
            </a:pPr>
            <a:r>
              <a:rPr lang="en-US" sz="2800"/>
              <a:t>All the lecturer speakers</a:t>
            </a:r>
            <a:endParaRPr sz="2800"/>
          </a:p>
          <a:p>
            <a:pPr indent="0" lvl="0" marL="0" rtl="0" algn="l">
              <a:spcBef>
                <a:spcPts val="0"/>
              </a:spcBef>
              <a:spcAft>
                <a:spcPts val="0"/>
              </a:spcAft>
              <a:buClr>
                <a:srgbClr val="366092"/>
              </a:buClr>
              <a:buSzPts val="3200"/>
              <a:buFont typeface="Calibri"/>
              <a:buNone/>
            </a:pPr>
            <a:r>
              <a:rPr lang="en-US" sz="2800"/>
              <a:t>Other teams</a:t>
            </a:r>
            <a:endParaRPr sz="2800"/>
          </a:p>
        </p:txBody>
      </p:sp>
      <p:pic>
        <p:nvPicPr>
          <p:cNvPr id="585" name="Google Shape;585;gf0a2f41651_1_1"/>
          <p:cNvPicPr preferRelativeResize="0"/>
          <p:nvPr>
            <p:ph idx="2" type="pic"/>
          </p:nvPr>
        </p:nvPicPr>
        <p:blipFill rotWithShape="1">
          <a:blip r:embed="rId3">
            <a:alphaModFix/>
          </a:blip>
          <a:srcRect b="0" l="0" r="0" t="0"/>
          <a:stretch/>
        </p:blipFill>
        <p:spPr>
          <a:xfrm>
            <a:off x="1041348" y="1937199"/>
            <a:ext cx="772800" cy="772800"/>
          </a:xfrm>
          <a:prstGeom prst="ellipse">
            <a:avLst/>
          </a:prstGeom>
          <a:noFill/>
          <a:ln>
            <a:noFill/>
          </a:ln>
        </p:spPr>
      </p:pic>
      <p:pic>
        <p:nvPicPr>
          <p:cNvPr id="586" name="Google Shape;586;gf0a2f41651_1_1"/>
          <p:cNvPicPr preferRelativeResize="0"/>
          <p:nvPr>
            <p:ph idx="3" type="pic"/>
          </p:nvPr>
        </p:nvPicPr>
        <p:blipFill rotWithShape="1">
          <a:blip r:embed="rId4">
            <a:alphaModFix/>
          </a:blip>
          <a:srcRect b="0" l="0" r="0" t="0"/>
          <a:stretch/>
        </p:blipFill>
        <p:spPr>
          <a:xfrm>
            <a:off x="205648" y="2448224"/>
            <a:ext cx="772800" cy="772800"/>
          </a:xfrm>
          <a:prstGeom prst="ellipse">
            <a:avLst/>
          </a:prstGeom>
          <a:noFill/>
          <a:ln>
            <a:noFill/>
          </a:ln>
        </p:spPr>
      </p:pic>
      <p:pic>
        <p:nvPicPr>
          <p:cNvPr id="587" name="Google Shape;587;gf0a2f41651_1_1"/>
          <p:cNvPicPr preferRelativeResize="0"/>
          <p:nvPr>
            <p:ph idx="4" type="pic"/>
          </p:nvPr>
        </p:nvPicPr>
        <p:blipFill rotWithShape="1">
          <a:blip r:embed="rId5">
            <a:alphaModFix/>
          </a:blip>
          <a:srcRect b="0" l="5760" r="5760" t="0"/>
          <a:stretch/>
        </p:blipFill>
        <p:spPr>
          <a:xfrm>
            <a:off x="205648" y="1513299"/>
            <a:ext cx="772800" cy="772800"/>
          </a:xfrm>
          <a:prstGeom prst="ellipse">
            <a:avLst/>
          </a:prstGeom>
          <a:noFill/>
          <a:ln>
            <a:noFill/>
          </a:ln>
        </p:spPr>
      </p:pic>
      <p:pic>
        <p:nvPicPr>
          <p:cNvPr id="588" name="Google Shape;588;gf0a2f41651_1_1"/>
          <p:cNvPicPr preferRelativeResize="0"/>
          <p:nvPr>
            <p:ph idx="5" type="pic"/>
          </p:nvPr>
        </p:nvPicPr>
        <p:blipFill rotWithShape="1">
          <a:blip r:embed="rId6">
            <a:alphaModFix/>
          </a:blip>
          <a:srcRect b="0" l="0" r="0" t="0"/>
          <a:stretch/>
        </p:blipFill>
        <p:spPr>
          <a:xfrm>
            <a:off x="1041348" y="2800349"/>
            <a:ext cx="772800" cy="772800"/>
          </a:xfrm>
          <a:prstGeom prst="ellipse">
            <a:avLst/>
          </a:prstGeom>
          <a:noFill/>
          <a:ln>
            <a:noFill/>
          </a:ln>
        </p:spPr>
      </p:pic>
      <p:pic>
        <p:nvPicPr>
          <p:cNvPr id="589" name="Google Shape;589;gf0a2f41651_1_1"/>
          <p:cNvPicPr preferRelativeResize="0"/>
          <p:nvPr>
            <p:ph idx="6" type="pic"/>
          </p:nvPr>
        </p:nvPicPr>
        <p:blipFill rotWithShape="1">
          <a:blip r:embed="rId7">
            <a:alphaModFix/>
          </a:blip>
          <a:srcRect b="0" l="0" r="0" t="0"/>
          <a:stretch/>
        </p:blipFill>
        <p:spPr>
          <a:xfrm>
            <a:off x="205648" y="3307949"/>
            <a:ext cx="772800" cy="7728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txBox="1"/>
          <p:nvPr>
            <p:ph idx="1" type="body"/>
          </p:nvPr>
        </p:nvSpPr>
        <p:spPr>
          <a:xfrm>
            <a:off x="1665431" y="1171219"/>
            <a:ext cx="3597750" cy="3587175"/>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160"/>
              <a:buNone/>
            </a:pPr>
            <a:r>
              <a:t/>
            </a:r>
            <a:endParaRPr sz="1650"/>
          </a:p>
          <a:p>
            <a:pPr indent="0" lvl="0" marL="0" rtl="0" algn="l">
              <a:lnSpc>
                <a:spcPct val="100000"/>
              </a:lnSpc>
              <a:spcBef>
                <a:spcPts val="0"/>
              </a:spcBef>
              <a:spcAft>
                <a:spcPts val="0"/>
              </a:spcAft>
              <a:buSzPts val="2160"/>
              <a:buNone/>
            </a:pPr>
            <a:r>
              <a:t/>
            </a:r>
            <a:endParaRPr sz="1650"/>
          </a:p>
        </p:txBody>
      </p:sp>
      <p:sp>
        <p:nvSpPr>
          <p:cNvPr id="113" name="Google Shape;113;p3"/>
          <p:cNvSpPr txBox="1"/>
          <p:nvPr>
            <p:ph type="title"/>
          </p:nvPr>
        </p:nvSpPr>
        <p:spPr>
          <a:xfrm>
            <a:off x="1372957" y="112357"/>
            <a:ext cx="63981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Introduction of </a:t>
            </a:r>
            <a:r>
              <a:rPr lang="en-US"/>
              <a:t>Machine Learning</a:t>
            </a:r>
            <a:endParaRPr/>
          </a:p>
        </p:txBody>
      </p:sp>
      <p:sp>
        <p:nvSpPr>
          <p:cNvPr id="114" name="Google Shape;114;p3"/>
          <p:cNvSpPr txBox="1"/>
          <p:nvPr>
            <p:ph type="title"/>
          </p:nvPr>
        </p:nvSpPr>
        <p:spPr>
          <a:xfrm>
            <a:off x="271353" y="1171229"/>
            <a:ext cx="3692100" cy="270900"/>
          </a:xfrm>
          <a:prstGeom prst="rect">
            <a:avLst/>
          </a:prstGeom>
          <a:noFill/>
          <a:ln>
            <a:noFill/>
          </a:ln>
        </p:spPr>
        <p:txBody>
          <a:bodyPr anchorCtr="0" anchor="ctr" bIns="34275" lIns="0" spcFirstLastPara="1" rIns="34275" wrap="square" tIns="34275">
            <a:noAutofit/>
          </a:bodyPr>
          <a:lstStyle/>
          <a:p>
            <a:pPr indent="0" lvl="0" marL="0" rtl="0" algn="l">
              <a:lnSpc>
                <a:spcPct val="90000"/>
              </a:lnSpc>
              <a:spcBef>
                <a:spcPts val="0"/>
              </a:spcBef>
              <a:spcAft>
                <a:spcPts val="0"/>
              </a:spcAft>
              <a:buSzPts val="3200"/>
              <a:buNone/>
            </a:pPr>
            <a:r>
              <a:t/>
            </a:r>
            <a:endParaRPr/>
          </a:p>
        </p:txBody>
      </p:sp>
      <p:pic>
        <p:nvPicPr>
          <p:cNvPr id="115" name="Google Shape;115;p3"/>
          <p:cNvPicPr preferRelativeResize="0"/>
          <p:nvPr/>
        </p:nvPicPr>
        <p:blipFill>
          <a:blip r:embed="rId4">
            <a:alphaModFix/>
          </a:blip>
          <a:stretch>
            <a:fillRect/>
          </a:stretch>
        </p:blipFill>
        <p:spPr>
          <a:xfrm>
            <a:off x="-15700" y="0"/>
            <a:ext cx="9175399" cy="4802525"/>
          </a:xfrm>
          <a:prstGeom prst="rect">
            <a:avLst/>
          </a:prstGeom>
          <a:noFill/>
          <a:ln>
            <a:noFill/>
          </a:ln>
        </p:spPr>
      </p:pic>
      <p:pic>
        <p:nvPicPr>
          <p:cNvPr id="116" name="Google Shape;116;p3"/>
          <p:cNvPicPr preferRelativeResize="0"/>
          <p:nvPr/>
        </p:nvPicPr>
        <p:blipFill>
          <a:blip r:embed="rId5">
            <a:alphaModFix/>
          </a:blip>
          <a:stretch>
            <a:fillRect/>
          </a:stretch>
        </p:blipFill>
        <p:spPr>
          <a:xfrm>
            <a:off x="4572000" y="1336650"/>
            <a:ext cx="3103650" cy="2114449"/>
          </a:xfrm>
          <a:prstGeom prst="rect">
            <a:avLst/>
          </a:prstGeom>
          <a:noFill/>
          <a:ln>
            <a:noFill/>
          </a:ln>
        </p:spPr>
      </p:pic>
      <p:sp>
        <p:nvSpPr>
          <p:cNvPr id="117" name="Google Shape;117;p3"/>
          <p:cNvSpPr txBox="1"/>
          <p:nvPr/>
        </p:nvSpPr>
        <p:spPr>
          <a:xfrm>
            <a:off x="2888900" y="3486150"/>
            <a:ext cx="588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Calibri"/>
                <a:ea typeface="Calibri"/>
                <a:cs typeface="Calibri"/>
                <a:sym typeface="Calibri"/>
              </a:rPr>
              <a:t>Fig.1</a:t>
            </a:r>
            <a:endParaRPr sz="900">
              <a:solidFill>
                <a:schemeClr val="lt1"/>
              </a:solidFill>
              <a:latin typeface="Calibri"/>
              <a:ea typeface="Calibri"/>
              <a:cs typeface="Calibri"/>
              <a:sym typeface="Calibri"/>
            </a:endParaRPr>
          </a:p>
        </p:txBody>
      </p:sp>
      <p:sp>
        <p:nvSpPr>
          <p:cNvPr id="118" name="Google Shape;118;p3"/>
          <p:cNvSpPr txBox="1"/>
          <p:nvPr/>
        </p:nvSpPr>
        <p:spPr>
          <a:xfrm>
            <a:off x="7568975" y="3451100"/>
            <a:ext cx="780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solidFill>
                  <a:schemeClr val="lt1"/>
                </a:solidFill>
                <a:latin typeface="Calibri"/>
                <a:ea typeface="Calibri"/>
                <a:cs typeface="Calibri"/>
                <a:sym typeface="Calibri"/>
              </a:rPr>
              <a:t>Fig.2</a:t>
            </a:r>
            <a:endParaRPr sz="900">
              <a:solidFill>
                <a:schemeClr val="lt1"/>
              </a:solidFill>
              <a:latin typeface="Calibri"/>
              <a:ea typeface="Calibri"/>
              <a:cs typeface="Calibri"/>
              <a:sym typeface="Calibri"/>
            </a:endParaRPr>
          </a:p>
        </p:txBody>
      </p:sp>
      <p:sp>
        <p:nvSpPr>
          <p:cNvPr id="119" name="Google Shape;119;p3"/>
          <p:cNvSpPr txBox="1"/>
          <p:nvPr/>
        </p:nvSpPr>
        <p:spPr>
          <a:xfrm>
            <a:off x="2257200" y="330150"/>
            <a:ext cx="4262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Calibri"/>
                <a:ea typeface="Calibri"/>
                <a:cs typeface="Calibri"/>
                <a:sym typeface="Calibri"/>
              </a:rPr>
              <a:t>Introduction of Machine Learning</a:t>
            </a:r>
            <a:endParaRPr sz="2300">
              <a:solidFill>
                <a:schemeClr val="lt1"/>
              </a:solidFill>
              <a:latin typeface="Calibri"/>
              <a:ea typeface="Calibri"/>
              <a:cs typeface="Calibri"/>
              <a:sym typeface="Calibri"/>
            </a:endParaRPr>
          </a:p>
        </p:txBody>
      </p:sp>
      <p:pic>
        <p:nvPicPr>
          <p:cNvPr id="120" name="Google Shape;120;p3"/>
          <p:cNvPicPr preferRelativeResize="0"/>
          <p:nvPr/>
        </p:nvPicPr>
        <p:blipFill>
          <a:blip r:embed="rId6">
            <a:alphaModFix/>
          </a:blip>
          <a:stretch>
            <a:fillRect/>
          </a:stretch>
        </p:blipFill>
        <p:spPr>
          <a:xfrm>
            <a:off x="419100" y="1591250"/>
            <a:ext cx="2573321" cy="1894900"/>
          </a:xfrm>
          <a:prstGeom prst="rect">
            <a:avLst/>
          </a:prstGeom>
          <a:noFill/>
          <a:ln>
            <a:noFill/>
          </a:ln>
        </p:spPr>
      </p:pic>
    </p:spTree>
  </p:cSld>
  <p:clrMapOvr>
    <a:masterClrMapping/>
  </p:clrMapOvr>
  <mc:AlternateContent>
    <mc:Choice Requires="p14">
      <p:transition spd="slow" p14:dur="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gf043114000_5_22"/>
          <p:cNvPicPr preferRelativeResize="0"/>
          <p:nvPr/>
        </p:nvPicPr>
        <p:blipFill>
          <a:blip r:embed="rId4">
            <a:alphaModFix/>
          </a:blip>
          <a:stretch>
            <a:fillRect/>
          </a:stretch>
        </p:blipFill>
        <p:spPr>
          <a:xfrm>
            <a:off x="-45800" y="0"/>
            <a:ext cx="9189800" cy="4802350"/>
          </a:xfrm>
          <a:prstGeom prst="rect">
            <a:avLst/>
          </a:prstGeom>
          <a:noFill/>
          <a:ln>
            <a:noFill/>
          </a:ln>
        </p:spPr>
      </p:pic>
      <p:pic>
        <p:nvPicPr>
          <p:cNvPr id="127" name="Google Shape;127;gf043114000_5_22"/>
          <p:cNvPicPr preferRelativeResize="0"/>
          <p:nvPr/>
        </p:nvPicPr>
        <p:blipFill>
          <a:blip r:embed="rId5">
            <a:alphaModFix/>
          </a:blip>
          <a:stretch>
            <a:fillRect/>
          </a:stretch>
        </p:blipFill>
        <p:spPr>
          <a:xfrm>
            <a:off x="195727" y="2305775"/>
            <a:ext cx="2938825" cy="1318700"/>
          </a:xfrm>
          <a:prstGeom prst="rect">
            <a:avLst/>
          </a:prstGeom>
          <a:noFill/>
          <a:ln>
            <a:noFill/>
          </a:ln>
        </p:spPr>
      </p:pic>
      <p:pic>
        <p:nvPicPr>
          <p:cNvPr id="128" name="Google Shape;128;gf043114000_5_22"/>
          <p:cNvPicPr preferRelativeResize="0"/>
          <p:nvPr/>
        </p:nvPicPr>
        <p:blipFill>
          <a:blip r:embed="rId6">
            <a:alphaModFix/>
          </a:blip>
          <a:stretch>
            <a:fillRect/>
          </a:stretch>
        </p:blipFill>
        <p:spPr>
          <a:xfrm>
            <a:off x="886501" y="3674625"/>
            <a:ext cx="1472825" cy="876125"/>
          </a:xfrm>
          <a:prstGeom prst="rect">
            <a:avLst/>
          </a:prstGeom>
          <a:noFill/>
          <a:ln>
            <a:noFill/>
          </a:ln>
        </p:spPr>
      </p:pic>
      <p:pic>
        <p:nvPicPr>
          <p:cNvPr id="129" name="Google Shape;129;gf043114000_5_22"/>
          <p:cNvPicPr preferRelativeResize="0"/>
          <p:nvPr/>
        </p:nvPicPr>
        <p:blipFill>
          <a:blip r:embed="rId7">
            <a:alphaModFix/>
          </a:blip>
          <a:stretch>
            <a:fillRect/>
          </a:stretch>
        </p:blipFill>
        <p:spPr>
          <a:xfrm>
            <a:off x="2991600" y="79075"/>
            <a:ext cx="3081125" cy="1770000"/>
          </a:xfrm>
          <a:prstGeom prst="rect">
            <a:avLst/>
          </a:prstGeom>
          <a:noFill/>
          <a:ln>
            <a:noFill/>
          </a:ln>
        </p:spPr>
      </p:pic>
      <p:sp>
        <p:nvSpPr>
          <p:cNvPr id="130" name="Google Shape;130;gf043114000_5_22"/>
          <p:cNvSpPr txBox="1"/>
          <p:nvPr/>
        </p:nvSpPr>
        <p:spPr>
          <a:xfrm>
            <a:off x="684125" y="1905575"/>
            <a:ext cx="16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Supervised Learning</a:t>
            </a:r>
            <a:endParaRPr>
              <a:latin typeface="Calibri"/>
              <a:ea typeface="Calibri"/>
              <a:cs typeface="Calibri"/>
              <a:sym typeface="Calibri"/>
            </a:endParaRPr>
          </a:p>
        </p:txBody>
      </p:sp>
      <p:pic>
        <p:nvPicPr>
          <p:cNvPr id="131" name="Google Shape;131;gf043114000_5_22"/>
          <p:cNvPicPr preferRelativeResize="0"/>
          <p:nvPr/>
        </p:nvPicPr>
        <p:blipFill>
          <a:blip r:embed="rId8">
            <a:alphaModFix/>
          </a:blip>
          <a:stretch>
            <a:fillRect/>
          </a:stretch>
        </p:blipFill>
        <p:spPr>
          <a:xfrm>
            <a:off x="4905300" y="2582650"/>
            <a:ext cx="4238700" cy="1232464"/>
          </a:xfrm>
          <a:prstGeom prst="rect">
            <a:avLst/>
          </a:prstGeom>
          <a:noFill/>
          <a:ln>
            <a:noFill/>
          </a:ln>
        </p:spPr>
      </p:pic>
      <p:sp>
        <p:nvSpPr>
          <p:cNvPr id="132" name="Google Shape;132;gf043114000_5_22"/>
          <p:cNvSpPr txBox="1"/>
          <p:nvPr/>
        </p:nvSpPr>
        <p:spPr>
          <a:xfrm>
            <a:off x="6009900" y="1905575"/>
            <a:ext cx="196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Unsupervised Learning</a:t>
            </a:r>
            <a:endParaRPr>
              <a:latin typeface="Calibri"/>
              <a:ea typeface="Calibri"/>
              <a:cs typeface="Calibri"/>
              <a:sym typeface="Calibri"/>
            </a:endParaRPr>
          </a:p>
        </p:txBody>
      </p:sp>
      <p:sp>
        <p:nvSpPr>
          <p:cNvPr id="133" name="Google Shape;133;gf043114000_5_22"/>
          <p:cNvSpPr/>
          <p:nvPr/>
        </p:nvSpPr>
        <p:spPr>
          <a:xfrm flipH="1" rot="-5400000">
            <a:off x="1999838" y="1066763"/>
            <a:ext cx="705000" cy="656100"/>
          </a:xfrm>
          <a:prstGeom prst="bentArrow">
            <a:avLst>
              <a:gd fmla="val 25000" name="adj1"/>
              <a:gd fmla="val 25000" name="adj2"/>
              <a:gd fmla="val 25000" name="adj3"/>
              <a:gd fmla="val 49659"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f043114000_5_22"/>
          <p:cNvSpPr/>
          <p:nvPr/>
        </p:nvSpPr>
        <p:spPr>
          <a:xfrm rot="5400000">
            <a:off x="6596275" y="1039175"/>
            <a:ext cx="656100" cy="711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f043114000_5_22"/>
          <p:cNvSpPr txBox="1"/>
          <p:nvPr/>
        </p:nvSpPr>
        <p:spPr>
          <a:xfrm>
            <a:off x="4905300" y="1722875"/>
            <a:ext cx="60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Calibri"/>
                <a:ea typeface="Calibri"/>
                <a:cs typeface="Calibri"/>
                <a:sym typeface="Calibri"/>
              </a:rPr>
              <a:t>Fig.3</a:t>
            </a:r>
            <a:endParaRPr sz="900">
              <a:latin typeface="Calibri"/>
              <a:ea typeface="Calibri"/>
              <a:cs typeface="Calibri"/>
              <a:sym typeface="Calibri"/>
            </a:endParaRPr>
          </a:p>
        </p:txBody>
      </p:sp>
      <p:sp>
        <p:nvSpPr>
          <p:cNvPr id="136" name="Google Shape;136;gf043114000_5_22"/>
          <p:cNvSpPr txBox="1"/>
          <p:nvPr/>
        </p:nvSpPr>
        <p:spPr>
          <a:xfrm>
            <a:off x="2652450" y="4118300"/>
            <a:ext cx="711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Calibri"/>
                <a:ea typeface="Calibri"/>
                <a:cs typeface="Calibri"/>
                <a:sym typeface="Calibri"/>
              </a:rPr>
              <a:t>Fig.4</a:t>
            </a:r>
            <a:endParaRPr sz="900">
              <a:latin typeface="Calibri"/>
              <a:ea typeface="Calibri"/>
              <a:cs typeface="Calibri"/>
              <a:sym typeface="Calibri"/>
            </a:endParaRPr>
          </a:p>
        </p:txBody>
      </p:sp>
      <p:sp>
        <p:nvSpPr>
          <p:cNvPr id="137" name="Google Shape;137;gf043114000_5_22"/>
          <p:cNvSpPr txBox="1"/>
          <p:nvPr/>
        </p:nvSpPr>
        <p:spPr>
          <a:xfrm>
            <a:off x="7760375" y="3715200"/>
            <a:ext cx="65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Calibri"/>
                <a:ea typeface="Calibri"/>
                <a:cs typeface="Calibri"/>
                <a:sym typeface="Calibri"/>
              </a:rPr>
              <a:t>Fig.5</a:t>
            </a:r>
            <a:endParaRPr sz="9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gece62be484_0_0"/>
          <p:cNvSpPr txBox="1"/>
          <p:nvPr>
            <p:ph type="title"/>
          </p:nvPr>
        </p:nvSpPr>
        <p:spPr>
          <a:xfrm>
            <a:off x="1372957" y="112357"/>
            <a:ext cx="63981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Neural Networks</a:t>
            </a:r>
            <a:endParaRPr/>
          </a:p>
        </p:txBody>
      </p:sp>
      <p:sp>
        <p:nvSpPr>
          <p:cNvPr id="143" name="Google Shape;143;gece62be484_0_0"/>
          <p:cNvSpPr txBox="1"/>
          <p:nvPr/>
        </p:nvSpPr>
        <p:spPr>
          <a:xfrm>
            <a:off x="4667125" y="130252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44" name="Google Shape;144;gece62be484_0_0"/>
          <p:cNvSpPr txBox="1"/>
          <p:nvPr/>
        </p:nvSpPr>
        <p:spPr>
          <a:xfrm>
            <a:off x="309300" y="1167325"/>
            <a:ext cx="4915500" cy="2497500"/>
          </a:xfrm>
          <a:prstGeom prst="rect">
            <a:avLst/>
          </a:prstGeom>
          <a:noFill/>
          <a:ln>
            <a:noFill/>
          </a:ln>
        </p:spPr>
        <p:txBody>
          <a:bodyPr anchorCtr="0" anchor="t" bIns="91425" lIns="91425" spcFirstLastPara="1" rIns="91425" wrap="square" tIns="91425">
            <a:spAutoFit/>
          </a:bodyPr>
          <a:lstStyle/>
          <a:p>
            <a:pPr indent="-317500" lvl="0" marL="457200" rtl="0" algn="l">
              <a:lnSpc>
                <a:spcPct val="125000"/>
              </a:lnSpc>
              <a:spcBef>
                <a:spcPts val="0"/>
              </a:spcBef>
              <a:spcAft>
                <a:spcPts val="0"/>
              </a:spcAft>
              <a:buSzPts val="1400"/>
              <a:buFont typeface="Calibri"/>
              <a:buChar char="➔"/>
            </a:pPr>
            <a:r>
              <a:rPr lang="en-US">
                <a:latin typeface="Calibri"/>
                <a:ea typeface="Calibri"/>
                <a:cs typeface="Calibri"/>
                <a:sym typeface="Calibri"/>
              </a:rPr>
              <a:t>Mimic the operations of a human brain to recognize relationships between vast amounts of data</a:t>
            </a:r>
            <a:endParaRPr>
              <a:latin typeface="Calibri"/>
              <a:ea typeface="Calibri"/>
              <a:cs typeface="Calibri"/>
              <a:sym typeface="Calibri"/>
            </a:endParaRPr>
          </a:p>
          <a:p>
            <a:pPr indent="-317500" lvl="0" marL="457200" rtl="0" algn="l">
              <a:lnSpc>
                <a:spcPct val="125000"/>
              </a:lnSpc>
              <a:spcBef>
                <a:spcPts val="0"/>
              </a:spcBef>
              <a:spcAft>
                <a:spcPts val="0"/>
              </a:spcAft>
              <a:buSzPts val="1400"/>
              <a:buFont typeface="Calibri"/>
              <a:buChar char="➔"/>
            </a:pPr>
            <a:r>
              <a:rPr lang="en-US">
                <a:latin typeface="Calibri"/>
                <a:ea typeface="Calibri"/>
                <a:cs typeface="Calibri"/>
                <a:sym typeface="Calibri"/>
              </a:rPr>
              <a:t>Neuron - Basic computation unit [input - process - output]</a:t>
            </a:r>
            <a:endParaRPr>
              <a:latin typeface="Calibri"/>
              <a:ea typeface="Calibri"/>
              <a:cs typeface="Calibri"/>
              <a:sym typeface="Calibri"/>
            </a:endParaRPr>
          </a:p>
          <a:p>
            <a:pPr indent="-317500" lvl="0" marL="457200" rtl="0" algn="l">
              <a:lnSpc>
                <a:spcPct val="125000"/>
              </a:lnSpc>
              <a:spcBef>
                <a:spcPts val="0"/>
              </a:spcBef>
              <a:spcAft>
                <a:spcPts val="0"/>
              </a:spcAft>
              <a:buSzPts val="1400"/>
              <a:buFont typeface="Calibri"/>
              <a:buChar char="➔"/>
            </a:pPr>
            <a:r>
              <a:rPr lang="en-US">
                <a:latin typeface="Calibri"/>
                <a:ea typeface="Calibri"/>
                <a:cs typeface="Calibri"/>
                <a:sym typeface="Calibri"/>
              </a:rPr>
              <a:t>Activation Function - Defines the output for an input</a:t>
            </a:r>
            <a:endParaRPr>
              <a:latin typeface="Calibri"/>
              <a:ea typeface="Calibri"/>
              <a:cs typeface="Calibri"/>
              <a:sym typeface="Calibri"/>
            </a:endParaRPr>
          </a:p>
          <a:p>
            <a:pPr indent="-311150" lvl="1" marL="914400" rtl="0" algn="l">
              <a:lnSpc>
                <a:spcPct val="125000"/>
              </a:lnSpc>
              <a:spcBef>
                <a:spcPts val="0"/>
              </a:spcBef>
              <a:spcAft>
                <a:spcPts val="0"/>
              </a:spcAft>
              <a:buSzPts val="1300"/>
              <a:buFont typeface="Calibri"/>
              <a:buChar char="◆"/>
            </a:pPr>
            <a:r>
              <a:rPr lang="en-US" sz="1300">
                <a:latin typeface="Calibri"/>
                <a:ea typeface="Calibri"/>
                <a:cs typeface="Calibri"/>
                <a:sym typeface="Calibri"/>
              </a:rPr>
              <a:t>Linear </a:t>
            </a:r>
            <a:endParaRPr sz="1300">
              <a:latin typeface="Calibri"/>
              <a:ea typeface="Calibri"/>
              <a:cs typeface="Calibri"/>
              <a:sym typeface="Calibri"/>
            </a:endParaRPr>
          </a:p>
          <a:p>
            <a:pPr indent="-311150" lvl="1" marL="914400" rtl="0" algn="l">
              <a:lnSpc>
                <a:spcPct val="125000"/>
              </a:lnSpc>
              <a:spcBef>
                <a:spcPts val="0"/>
              </a:spcBef>
              <a:spcAft>
                <a:spcPts val="0"/>
              </a:spcAft>
              <a:buSzPts val="1300"/>
              <a:buFont typeface="Calibri"/>
              <a:buChar char="◆"/>
            </a:pPr>
            <a:r>
              <a:rPr lang="en-US" sz="1300">
                <a:latin typeface="Calibri"/>
                <a:ea typeface="Calibri"/>
                <a:cs typeface="Calibri"/>
                <a:sym typeface="Calibri"/>
              </a:rPr>
              <a:t>ReLU   </a:t>
            </a:r>
            <a:endParaRPr sz="1300">
              <a:latin typeface="Calibri"/>
              <a:ea typeface="Calibri"/>
              <a:cs typeface="Calibri"/>
              <a:sym typeface="Calibri"/>
            </a:endParaRPr>
          </a:p>
          <a:p>
            <a:pPr indent="-311150" lvl="1" marL="914400" rtl="0" algn="l">
              <a:lnSpc>
                <a:spcPct val="125000"/>
              </a:lnSpc>
              <a:spcBef>
                <a:spcPts val="0"/>
              </a:spcBef>
              <a:spcAft>
                <a:spcPts val="0"/>
              </a:spcAft>
              <a:buSzPts val="1300"/>
              <a:buFont typeface="Calibri"/>
              <a:buChar char="◆"/>
            </a:pPr>
            <a:r>
              <a:rPr lang="en-US" sz="1300">
                <a:latin typeface="Calibri"/>
                <a:ea typeface="Calibri"/>
                <a:cs typeface="Calibri"/>
                <a:sym typeface="Calibri"/>
              </a:rPr>
              <a:t>Heaviside</a:t>
            </a:r>
            <a:endParaRPr sz="1300">
              <a:latin typeface="Calibri"/>
              <a:ea typeface="Calibri"/>
              <a:cs typeface="Calibri"/>
              <a:sym typeface="Calibri"/>
            </a:endParaRPr>
          </a:p>
          <a:p>
            <a:pPr indent="-317500" lvl="0" marL="457200" rtl="0" algn="l">
              <a:lnSpc>
                <a:spcPct val="125000"/>
              </a:lnSpc>
              <a:spcBef>
                <a:spcPts val="0"/>
              </a:spcBef>
              <a:spcAft>
                <a:spcPts val="0"/>
              </a:spcAft>
              <a:buSzPts val="1400"/>
              <a:buFont typeface="Calibri"/>
              <a:buChar char="➔"/>
            </a:pPr>
            <a:r>
              <a:rPr lang="en-US">
                <a:latin typeface="Calibri"/>
                <a:ea typeface="Calibri"/>
                <a:cs typeface="Calibri"/>
                <a:sym typeface="Calibri"/>
              </a:rPr>
              <a:t>Perceptron - Simplest type of Neural Network - Classifier</a:t>
            </a:r>
            <a:endParaRPr>
              <a:latin typeface="Calibri"/>
              <a:ea typeface="Calibri"/>
              <a:cs typeface="Calibri"/>
              <a:sym typeface="Calibri"/>
            </a:endParaRPr>
          </a:p>
          <a:p>
            <a:pPr indent="0" lvl="0" marL="457200" rtl="0" algn="l">
              <a:lnSpc>
                <a:spcPct val="125000"/>
              </a:lnSpc>
              <a:spcBef>
                <a:spcPts val="0"/>
              </a:spcBef>
              <a:spcAft>
                <a:spcPts val="0"/>
              </a:spcAft>
              <a:buNone/>
            </a:pPr>
            <a:r>
              <a:t/>
            </a:r>
            <a:endParaRPr>
              <a:latin typeface="Calibri"/>
              <a:ea typeface="Calibri"/>
              <a:cs typeface="Calibri"/>
              <a:sym typeface="Calibri"/>
            </a:endParaRPr>
          </a:p>
        </p:txBody>
      </p:sp>
      <p:pic>
        <p:nvPicPr>
          <p:cNvPr id="145" name="Google Shape;145;gece62be484_0_0"/>
          <p:cNvPicPr preferRelativeResize="0"/>
          <p:nvPr/>
        </p:nvPicPr>
        <p:blipFill>
          <a:blip r:embed="rId4">
            <a:alphaModFix/>
          </a:blip>
          <a:stretch>
            <a:fillRect/>
          </a:stretch>
        </p:blipFill>
        <p:spPr>
          <a:xfrm>
            <a:off x="5318074" y="1167325"/>
            <a:ext cx="3595564" cy="1553875"/>
          </a:xfrm>
          <a:prstGeom prst="rect">
            <a:avLst/>
          </a:prstGeom>
          <a:noFill/>
          <a:ln>
            <a:noFill/>
          </a:ln>
        </p:spPr>
      </p:pic>
      <p:pic>
        <p:nvPicPr>
          <p:cNvPr id="146" name="Google Shape;146;gece62be484_0_0"/>
          <p:cNvPicPr preferRelativeResize="0"/>
          <p:nvPr/>
        </p:nvPicPr>
        <p:blipFill rotWithShape="1">
          <a:blip r:embed="rId5">
            <a:alphaModFix/>
          </a:blip>
          <a:srcRect b="0" l="0" r="1283" t="0"/>
          <a:stretch/>
        </p:blipFill>
        <p:spPr>
          <a:xfrm>
            <a:off x="5301888" y="2721200"/>
            <a:ext cx="3627950" cy="1875392"/>
          </a:xfrm>
          <a:prstGeom prst="rect">
            <a:avLst/>
          </a:prstGeom>
          <a:noFill/>
          <a:ln>
            <a:noFill/>
          </a:ln>
        </p:spPr>
      </p:pic>
      <p:sp>
        <p:nvSpPr>
          <p:cNvPr id="147" name="Google Shape;147;gece62be484_0_0"/>
          <p:cNvSpPr txBox="1"/>
          <p:nvPr/>
        </p:nvSpPr>
        <p:spPr>
          <a:xfrm>
            <a:off x="6407688" y="952350"/>
            <a:ext cx="168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lt1"/>
                </a:solidFill>
                <a:highlight>
                  <a:srgbClr val="A5A5A5"/>
                </a:highlight>
                <a:latin typeface="Calibri"/>
                <a:ea typeface="Calibri"/>
                <a:cs typeface="Calibri"/>
                <a:sym typeface="Calibri"/>
              </a:rPr>
              <a:t>Human Neuron</a:t>
            </a:r>
            <a:endParaRPr sz="1700">
              <a:solidFill>
                <a:schemeClr val="lt1"/>
              </a:solidFill>
              <a:highlight>
                <a:srgbClr val="A5A5A5"/>
              </a:highlight>
              <a:latin typeface="Calibri"/>
              <a:ea typeface="Calibri"/>
              <a:cs typeface="Calibri"/>
              <a:sym typeface="Calibri"/>
            </a:endParaRPr>
          </a:p>
        </p:txBody>
      </p:sp>
      <p:sp>
        <p:nvSpPr>
          <p:cNvPr id="148" name="Google Shape;148;gece62be484_0_0"/>
          <p:cNvSpPr txBox="1"/>
          <p:nvPr/>
        </p:nvSpPr>
        <p:spPr>
          <a:xfrm>
            <a:off x="4512788" y="4499625"/>
            <a:ext cx="4915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Calibri"/>
                <a:ea typeface="Calibri"/>
                <a:cs typeface="Calibri"/>
                <a:sym typeface="Calibri"/>
              </a:rPr>
              <a:t>Source: https://www.simplilearn.com/tutorials/deep-learning-tutorial/perceptron</a:t>
            </a:r>
            <a:endParaRPr sz="1000">
              <a:latin typeface="Calibri"/>
              <a:ea typeface="Calibri"/>
              <a:cs typeface="Calibri"/>
              <a:sym typeface="Calibri"/>
            </a:endParaRPr>
          </a:p>
        </p:txBody>
      </p:sp>
      <p:pic>
        <p:nvPicPr>
          <p:cNvPr id="149" name="Google Shape;149;gece62be484_0_0"/>
          <p:cNvPicPr preferRelativeResize="0"/>
          <p:nvPr/>
        </p:nvPicPr>
        <p:blipFill>
          <a:blip r:embed="rId6">
            <a:alphaModFix/>
          </a:blip>
          <a:stretch>
            <a:fillRect/>
          </a:stretch>
        </p:blipFill>
        <p:spPr>
          <a:xfrm>
            <a:off x="265925" y="3355450"/>
            <a:ext cx="1735476" cy="1301600"/>
          </a:xfrm>
          <a:prstGeom prst="rect">
            <a:avLst/>
          </a:prstGeom>
          <a:noFill/>
          <a:ln>
            <a:noFill/>
          </a:ln>
        </p:spPr>
      </p:pic>
      <p:sp>
        <p:nvSpPr>
          <p:cNvPr id="150" name="Google Shape;150;gece62be484_0_0"/>
          <p:cNvSpPr txBox="1"/>
          <p:nvPr/>
        </p:nvSpPr>
        <p:spPr>
          <a:xfrm>
            <a:off x="2041850" y="3355450"/>
            <a:ext cx="32196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50">
                <a:solidFill>
                  <a:srgbClr val="202122"/>
                </a:solidFill>
                <a:highlight>
                  <a:schemeClr val="lt1"/>
                </a:highlight>
              </a:rPr>
              <a:t>Left: </a:t>
            </a:r>
            <a:r>
              <a:rPr b="1" lang="en-US" sz="950">
                <a:solidFill>
                  <a:srgbClr val="202122"/>
                </a:solidFill>
                <a:highlight>
                  <a:schemeClr val="lt1"/>
                </a:highlight>
              </a:rPr>
              <a:t>Mark I Perceptron machine - </a:t>
            </a:r>
            <a:r>
              <a:rPr lang="en-US" sz="950">
                <a:solidFill>
                  <a:srgbClr val="202122"/>
                </a:solidFill>
                <a:highlight>
                  <a:schemeClr val="lt1"/>
                </a:highlight>
              </a:rPr>
              <a:t>Image Recognition</a:t>
            </a:r>
            <a:endParaRPr sz="950">
              <a:solidFill>
                <a:srgbClr val="202122"/>
              </a:solidFill>
              <a:highlight>
                <a:schemeClr val="lt1"/>
              </a:highlight>
            </a:endParaRPr>
          </a:p>
          <a:p>
            <a:pPr indent="0" lvl="0" marL="0" rtl="0" algn="l">
              <a:spcBef>
                <a:spcPts val="0"/>
              </a:spcBef>
              <a:spcAft>
                <a:spcPts val="0"/>
              </a:spcAft>
              <a:buNone/>
            </a:pPr>
            <a:r>
              <a:rPr lang="en-US" sz="950">
                <a:solidFill>
                  <a:srgbClr val="202122"/>
                </a:solidFill>
                <a:highlight>
                  <a:schemeClr val="lt1"/>
                </a:highlight>
              </a:rPr>
              <a:t>Right: </a:t>
            </a:r>
            <a:r>
              <a:rPr b="1" lang="en-US" sz="950">
                <a:solidFill>
                  <a:srgbClr val="202122"/>
                </a:solidFill>
                <a:highlight>
                  <a:schemeClr val="lt1"/>
                </a:highlight>
              </a:rPr>
              <a:t>Dr. Frank Rosenblatt</a:t>
            </a:r>
            <a:endParaRPr b="1" sz="950">
              <a:solidFill>
                <a:srgbClr val="202122"/>
              </a:solidFill>
              <a:highlight>
                <a:schemeClr val="lt1"/>
              </a:highlight>
            </a:endParaRPr>
          </a:p>
          <a:p>
            <a:pPr indent="0" lvl="0" marL="0" rtl="0" algn="l">
              <a:spcBef>
                <a:spcPts val="0"/>
              </a:spcBef>
              <a:spcAft>
                <a:spcPts val="0"/>
              </a:spcAft>
              <a:buNone/>
            </a:pPr>
            <a:r>
              <a:rPr lang="en-US" sz="950">
                <a:solidFill>
                  <a:srgbClr val="202122"/>
                </a:solidFill>
                <a:highlight>
                  <a:schemeClr val="lt1"/>
                </a:highlight>
              </a:rPr>
              <a:t>PhD Experimental Psychology, Cornell, 1956</a:t>
            </a:r>
            <a:endParaRPr sz="950">
              <a:solidFill>
                <a:srgbClr val="202122"/>
              </a:solidFill>
              <a:highlight>
                <a:schemeClr val="lt1"/>
              </a:highlight>
            </a:endParaRPr>
          </a:p>
          <a:p>
            <a:pPr indent="0" lvl="0" marL="0" rtl="0" algn="l">
              <a:spcBef>
                <a:spcPts val="0"/>
              </a:spcBef>
              <a:spcAft>
                <a:spcPts val="0"/>
              </a:spcAft>
              <a:buNone/>
            </a:pPr>
            <a:r>
              <a:t/>
            </a:r>
            <a:endParaRPr sz="950">
              <a:solidFill>
                <a:srgbClr val="202122"/>
              </a:solidFill>
              <a:highlight>
                <a:schemeClr val="lt1"/>
              </a:highlight>
            </a:endParaRPr>
          </a:p>
          <a:p>
            <a:pPr indent="0" lvl="0" marL="0" rtl="0" algn="l">
              <a:spcBef>
                <a:spcPts val="0"/>
              </a:spcBef>
              <a:spcAft>
                <a:spcPts val="0"/>
              </a:spcAft>
              <a:buNone/>
            </a:pPr>
            <a:r>
              <a:rPr lang="en-US" sz="950">
                <a:solidFill>
                  <a:srgbClr val="202122"/>
                </a:solidFill>
                <a:highlight>
                  <a:schemeClr val="lt1"/>
                </a:highlight>
              </a:rPr>
              <a:t>Source: https://machinelearningknowledge.ai/timeline/perceptron-neuron-that-can-learn/</a:t>
            </a:r>
            <a:endParaRPr sz="950">
              <a:solidFill>
                <a:srgbClr val="202122"/>
              </a:solidFill>
              <a:highlight>
                <a:schemeClr val="lt1"/>
              </a:highlight>
            </a:endParaRPr>
          </a:p>
          <a:p>
            <a:pPr indent="0" lvl="0" marL="0" rtl="0" algn="ctr">
              <a:spcBef>
                <a:spcPts val="0"/>
              </a:spcBef>
              <a:spcAft>
                <a:spcPts val="0"/>
              </a:spcAft>
              <a:buNone/>
            </a:pPr>
            <a:r>
              <a:t/>
            </a:r>
            <a:endParaRPr sz="950">
              <a:solidFill>
                <a:srgbClr val="202122"/>
              </a:solidFill>
              <a:highlight>
                <a:srgbClr val="F8F9FA"/>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ebfefe508a_0_8"/>
          <p:cNvSpPr txBox="1"/>
          <p:nvPr>
            <p:ph type="title"/>
          </p:nvPr>
        </p:nvSpPr>
        <p:spPr>
          <a:xfrm>
            <a:off x="1372957" y="112357"/>
            <a:ext cx="63981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Neural Networks</a:t>
            </a:r>
            <a:endParaRPr/>
          </a:p>
        </p:txBody>
      </p:sp>
      <p:sp>
        <p:nvSpPr>
          <p:cNvPr id="156" name="Google Shape;156;gebfefe508a_0_8"/>
          <p:cNvSpPr txBox="1"/>
          <p:nvPr/>
        </p:nvSpPr>
        <p:spPr>
          <a:xfrm>
            <a:off x="6017500" y="43664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t>Source: </a:t>
            </a:r>
            <a:r>
              <a:rPr lang="en-US" sz="1100"/>
              <a:t>https://xkcd.com/1838/</a:t>
            </a:r>
            <a:endParaRPr sz="1100"/>
          </a:p>
        </p:txBody>
      </p:sp>
      <p:pic>
        <p:nvPicPr>
          <p:cNvPr id="157" name="Google Shape;157;gebfefe508a_0_8"/>
          <p:cNvPicPr preferRelativeResize="0"/>
          <p:nvPr/>
        </p:nvPicPr>
        <p:blipFill>
          <a:blip r:embed="rId4">
            <a:alphaModFix/>
          </a:blip>
          <a:stretch>
            <a:fillRect/>
          </a:stretch>
        </p:blipFill>
        <p:spPr>
          <a:xfrm>
            <a:off x="6128350" y="1041900"/>
            <a:ext cx="2778300" cy="3287525"/>
          </a:xfrm>
          <a:prstGeom prst="rect">
            <a:avLst/>
          </a:prstGeom>
          <a:noFill/>
          <a:ln>
            <a:noFill/>
          </a:ln>
        </p:spPr>
      </p:pic>
      <p:sp>
        <p:nvSpPr>
          <p:cNvPr id="158" name="Google Shape;158;gebfefe508a_0_8"/>
          <p:cNvSpPr txBox="1"/>
          <p:nvPr/>
        </p:nvSpPr>
        <p:spPr>
          <a:xfrm>
            <a:off x="340425" y="1041900"/>
            <a:ext cx="4958400" cy="1208400"/>
          </a:xfrm>
          <a:prstGeom prst="rect">
            <a:avLst/>
          </a:prstGeom>
          <a:noFill/>
          <a:ln>
            <a:noFill/>
          </a:ln>
        </p:spPr>
        <p:txBody>
          <a:bodyPr anchorCtr="0" anchor="t" bIns="91425" lIns="91425" spcFirstLastPara="1" rIns="91425" wrap="square" tIns="91425">
            <a:spAutoFit/>
          </a:bodyPr>
          <a:lstStyle/>
          <a:p>
            <a:pPr indent="-317500" lvl="0" marL="457200" rtl="0" algn="l">
              <a:lnSpc>
                <a:spcPct val="125000"/>
              </a:lnSpc>
              <a:spcBef>
                <a:spcPts val="0"/>
              </a:spcBef>
              <a:spcAft>
                <a:spcPts val="0"/>
              </a:spcAft>
              <a:buSzPts val="1400"/>
              <a:buFont typeface="Calibri"/>
              <a:buChar char="➔"/>
            </a:pPr>
            <a:r>
              <a:rPr lang="en-US">
                <a:latin typeface="Calibri"/>
                <a:ea typeface="Calibri"/>
                <a:cs typeface="Calibri"/>
                <a:sym typeface="Calibri"/>
              </a:rPr>
              <a:t>Multiple perceptron layers (MLPs) </a:t>
            </a:r>
            <a:r>
              <a:rPr lang="en-US">
                <a:latin typeface="Calibri"/>
                <a:ea typeface="Calibri"/>
                <a:cs typeface="Calibri"/>
                <a:sym typeface="Calibri"/>
              </a:rPr>
              <a:t>-</a:t>
            </a:r>
            <a:r>
              <a:rPr lang="en-US">
                <a:latin typeface="Calibri"/>
                <a:ea typeface="Calibri"/>
                <a:cs typeface="Calibri"/>
                <a:sym typeface="Calibri"/>
              </a:rPr>
              <a:t> </a:t>
            </a:r>
            <a:r>
              <a:rPr lang="en-US">
                <a:latin typeface="Calibri"/>
                <a:ea typeface="Calibri"/>
                <a:cs typeface="Calibri"/>
                <a:sym typeface="Calibri"/>
              </a:rPr>
              <a:t>W</a:t>
            </a:r>
            <a:r>
              <a:rPr lang="en-US">
                <a:latin typeface="Calibri"/>
                <a:ea typeface="Calibri"/>
                <a:cs typeface="Calibri"/>
                <a:sym typeface="Calibri"/>
              </a:rPr>
              <a:t>elcomes </a:t>
            </a:r>
            <a:r>
              <a:rPr lang="en-US">
                <a:latin typeface="Calibri"/>
                <a:ea typeface="Calibri"/>
                <a:cs typeface="Calibri"/>
                <a:sym typeface="Calibri"/>
              </a:rPr>
              <a:t>n</a:t>
            </a:r>
            <a:r>
              <a:rPr lang="en-US">
                <a:latin typeface="Calibri"/>
                <a:ea typeface="Calibri"/>
                <a:cs typeface="Calibri"/>
                <a:sym typeface="Calibri"/>
              </a:rPr>
              <a:t>on-</a:t>
            </a:r>
            <a:r>
              <a:rPr lang="en-US">
                <a:latin typeface="Calibri"/>
                <a:ea typeface="Calibri"/>
                <a:cs typeface="Calibri"/>
                <a:sym typeface="Calibri"/>
              </a:rPr>
              <a:t>l</a:t>
            </a:r>
            <a:r>
              <a:rPr lang="en-US">
                <a:latin typeface="Calibri"/>
                <a:ea typeface="Calibri"/>
                <a:cs typeface="Calibri"/>
                <a:sym typeface="Calibri"/>
              </a:rPr>
              <a:t>inearity</a:t>
            </a:r>
            <a:endParaRPr>
              <a:latin typeface="Calibri"/>
              <a:ea typeface="Calibri"/>
              <a:cs typeface="Calibri"/>
              <a:sym typeface="Calibri"/>
            </a:endParaRPr>
          </a:p>
          <a:p>
            <a:pPr indent="-317500" lvl="0" marL="457200" rtl="0" algn="l">
              <a:lnSpc>
                <a:spcPct val="125000"/>
              </a:lnSpc>
              <a:spcBef>
                <a:spcPts val="0"/>
              </a:spcBef>
              <a:spcAft>
                <a:spcPts val="0"/>
              </a:spcAft>
              <a:buSzPts val="1400"/>
              <a:buFont typeface="Calibri"/>
              <a:buChar char="➔"/>
            </a:pPr>
            <a:r>
              <a:rPr lang="en-US">
                <a:latin typeface="Calibri"/>
                <a:ea typeface="Calibri"/>
                <a:cs typeface="Calibri"/>
                <a:sym typeface="Calibri"/>
              </a:rPr>
              <a:t>Learning with</a:t>
            </a:r>
            <a:r>
              <a:rPr lang="en-US">
                <a:latin typeface="Calibri"/>
                <a:ea typeface="Calibri"/>
                <a:cs typeface="Calibri"/>
                <a:sym typeface="Calibri"/>
              </a:rPr>
              <a:t> Forward and Backward propagations</a:t>
            </a:r>
            <a:endParaRPr>
              <a:latin typeface="Calibri"/>
              <a:ea typeface="Calibri"/>
              <a:cs typeface="Calibri"/>
              <a:sym typeface="Calibri"/>
            </a:endParaRPr>
          </a:p>
          <a:p>
            <a:pPr indent="-317500" lvl="0" marL="457200" rtl="0" algn="l">
              <a:lnSpc>
                <a:spcPct val="125000"/>
              </a:lnSpc>
              <a:spcBef>
                <a:spcPts val="0"/>
              </a:spcBef>
              <a:spcAft>
                <a:spcPts val="0"/>
              </a:spcAft>
              <a:buSzPts val="1400"/>
              <a:buFont typeface="Calibri"/>
              <a:buChar char="➔"/>
            </a:pPr>
            <a:r>
              <a:rPr lang="en-US">
                <a:latin typeface="Calibri"/>
                <a:ea typeface="Calibri"/>
                <a:cs typeface="Calibri"/>
                <a:sym typeface="Calibri"/>
              </a:rPr>
              <a:t>Forward Pass </a:t>
            </a:r>
            <a:r>
              <a:rPr lang="en-US">
                <a:latin typeface="Calibri"/>
                <a:ea typeface="Calibri"/>
                <a:cs typeface="Calibri"/>
                <a:sym typeface="Calibri"/>
              </a:rPr>
              <a:t>-</a:t>
            </a:r>
            <a:r>
              <a:rPr lang="en-US">
                <a:latin typeface="Calibri"/>
                <a:ea typeface="Calibri"/>
                <a:cs typeface="Calibri"/>
                <a:sym typeface="Calibri"/>
              </a:rPr>
              <a:t> Make predictions </a:t>
            </a:r>
            <a:endParaRPr>
              <a:latin typeface="Calibri"/>
              <a:ea typeface="Calibri"/>
              <a:cs typeface="Calibri"/>
              <a:sym typeface="Calibri"/>
            </a:endParaRPr>
          </a:p>
          <a:p>
            <a:pPr indent="-317500" lvl="0" marL="457200" rtl="0" algn="l">
              <a:lnSpc>
                <a:spcPct val="125000"/>
              </a:lnSpc>
              <a:spcBef>
                <a:spcPts val="0"/>
              </a:spcBef>
              <a:spcAft>
                <a:spcPts val="0"/>
              </a:spcAft>
              <a:buSzPts val="1400"/>
              <a:buFont typeface="Calibri"/>
              <a:buChar char="➔"/>
            </a:pPr>
            <a:r>
              <a:rPr lang="en-US">
                <a:latin typeface="Calibri"/>
                <a:ea typeface="Calibri"/>
                <a:cs typeface="Calibri"/>
                <a:sym typeface="Calibri"/>
              </a:rPr>
              <a:t>Backward Pass </a:t>
            </a:r>
            <a:r>
              <a:rPr lang="en-US">
                <a:latin typeface="Calibri"/>
                <a:ea typeface="Calibri"/>
                <a:cs typeface="Calibri"/>
                <a:sym typeface="Calibri"/>
              </a:rPr>
              <a:t>-</a:t>
            </a:r>
            <a:r>
              <a:rPr lang="en-US">
                <a:latin typeface="Calibri"/>
                <a:ea typeface="Calibri"/>
                <a:cs typeface="Calibri"/>
                <a:sym typeface="Calibri"/>
              </a:rPr>
              <a:t> Adjust weights with observed loss</a:t>
            </a:r>
            <a:endParaRPr>
              <a:latin typeface="Calibri"/>
              <a:ea typeface="Calibri"/>
              <a:cs typeface="Calibri"/>
              <a:sym typeface="Calibri"/>
            </a:endParaRPr>
          </a:p>
        </p:txBody>
      </p:sp>
      <p:pic>
        <p:nvPicPr>
          <p:cNvPr id="159" name="Google Shape;159;gebfefe508a_0_8"/>
          <p:cNvPicPr preferRelativeResize="0"/>
          <p:nvPr/>
        </p:nvPicPr>
        <p:blipFill>
          <a:blip r:embed="rId5">
            <a:alphaModFix/>
          </a:blip>
          <a:stretch>
            <a:fillRect/>
          </a:stretch>
        </p:blipFill>
        <p:spPr>
          <a:xfrm>
            <a:off x="1494524" y="2370575"/>
            <a:ext cx="2650226" cy="1987675"/>
          </a:xfrm>
          <a:prstGeom prst="rect">
            <a:avLst/>
          </a:prstGeom>
          <a:noFill/>
          <a:ln>
            <a:noFill/>
          </a:ln>
        </p:spPr>
      </p:pic>
      <p:sp>
        <p:nvSpPr>
          <p:cNvPr id="160" name="Google Shape;160;gebfefe508a_0_8"/>
          <p:cNvSpPr txBox="1"/>
          <p:nvPr/>
        </p:nvSpPr>
        <p:spPr>
          <a:xfrm>
            <a:off x="0" y="4397325"/>
            <a:ext cx="59877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latin typeface="Calibri"/>
                <a:ea typeface="Calibri"/>
                <a:cs typeface="Calibri"/>
                <a:sym typeface="Calibri"/>
              </a:rPr>
              <a:t>Source: https://machinelearningknowledge.ai/animated-explanation-of-feed-forward-neural-network-architecture/</a:t>
            </a:r>
            <a:endParaRPr sz="9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ebfefe508a_0_1"/>
          <p:cNvSpPr txBox="1"/>
          <p:nvPr>
            <p:ph type="title"/>
          </p:nvPr>
        </p:nvSpPr>
        <p:spPr>
          <a:xfrm>
            <a:off x="1372957" y="112357"/>
            <a:ext cx="6398100" cy="756600"/>
          </a:xfrm>
          <a:prstGeom prst="rect">
            <a:avLst/>
          </a:prstGeom>
          <a:noFill/>
          <a:ln>
            <a:noFill/>
          </a:ln>
        </p:spPr>
        <p:txBody>
          <a:bodyPr anchorCtr="0" anchor="ctr" bIns="34275" lIns="0" spcFirstLastPara="1" rIns="34275" wrap="square" tIns="34275">
            <a:noAutofit/>
          </a:bodyPr>
          <a:lstStyle/>
          <a:p>
            <a:pPr indent="0" lvl="0" marL="0" rtl="0" algn="ctr">
              <a:lnSpc>
                <a:spcPct val="90000"/>
              </a:lnSpc>
              <a:spcBef>
                <a:spcPts val="0"/>
              </a:spcBef>
              <a:spcAft>
                <a:spcPts val="0"/>
              </a:spcAft>
              <a:buSzPts val="3200"/>
              <a:buNone/>
            </a:pPr>
            <a:r>
              <a:rPr lang="en-US"/>
              <a:t>Convolutional</a:t>
            </a:r>
            <a:r>
              <a:rPr lang="en-US"/>
              <a:t> Neural Network</a:t>
            </a:r>
            <a:endParaRPr/>
          </a:p>
        </p:txBody>
      </p:sp>
      <p:pic>
        <p:nvPicPr>
          <p:cNvPr id="166" name="Google Shape;166;gebfefe508a_0_1"/>
          <p:cNvPicPr preferRelativeResize="0"/>
          <p:nvPr/>
        </p:nvPicPr>
        <p:blipFill>
          <a:blip r:embed="rId4">
            <a:alphaModFix/>
          </a:blip>
          <a:stretch>
            <a:fillRect/>
          </a:stretch>
        </p:blipFill>
        <p:spPr>
          <a:xfrm>
            <a:off x="152400" y="1361782"/>
            <a:ext cx="8839200" cy="2983230"/>
          </a:xfrm>
          <a:prstGeom prst="rect">
            <a:avLst/>
          </a:prstGeom>
          <a:noFill/>
          <a:ln>
            <a:noFill/>
          </a:ln>
        </p:spPr>
      </p:pic>
      <p:sp>
        <p:nvSpPr>
          <p:cNvPr id="167" name="Google Shape;167;gebfefe508a_0_1"/>
          <p:cNvSpPr txBox="1"/>
          <p:nvPr/>
        </p:nvSpPr>
        <p:spPr>
          <a:xfrm>
            <a:off x="0" y="4410825"/>
            <a:ext cx="9144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Calibri"/>
                <a:ea typeface="Calibri"/>
                <a:cs typeface="Calibri"/>
                <a:sym typeface="Calibri"/>
              </a:rPr>
              <a:t>Source: https://towardsdatascience.com/a-comprehensive-guide-to-convolutional-neural-networks-the-eli5-way-3bd2b1164a53</a:t>
            </a:r>
            <a:endParaRPr sz="1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2015_PPT_UNC_V7.06 (1)">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2011-11-22T03:03:28Z</dcterms:created>
  <dc:creator>Stephanie Shang</dc:creator>
</cp:coreProperties>
</file>